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Helvetica Neue" panose="020B0604020202020204" charset="0"/>
      <p:regular r:id="rId18"/>
      <p:bold r:id="rId19"/>
      <p:italic r:id="rId20"/>
      <p:boldItalic r:id="rId21"/>
    </p:embeddedFont>
    <p:embeddedFont>
      <p:font typeface="Helvetica Neue Light"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190" autoAdjust="0"/>
  </p:normalViewPr>
  <p:slideViewPr>
    <p:cSldViewPr snapToGrid="0">
      <p:cViewPr varScale="1">
        <p:scale>
          <a:sx n="73" d="100"/>
          <a:sy n="73" d="100"/>
        </p:scale>
        <p:origin x="1738" y="4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e4e392ea88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e4e392ea88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e4fccb61c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e4fccb61c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e4fccb61c3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e4fccb61c3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e4fccb61c3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e4fccb61c3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e62556ab85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e62556ab85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e4e392ea88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e4e392ea88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nnFormer introduces transformers at different stages and scales of the network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e35386c5b4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e35386c5b4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dk1"/>
                </a:solidFill>
              </a:rPr>
              <a:t>1- We select the energy of the protons such that the bragg peak is at the tumor, </a:t>
            </a:r>
            <a:r>
              <a:rPr lang="es" b="1">
                <a:solidFill>
                  <a:schemeClr val="dk1"/>
                </a:solidFill>
              </a:rPr>
              <a:t>SPARING WHAT IS BEHIND</a:t>
            </a:r>
            <a:endParaRPr b="1">
              <a:solidFill>
                <a:schemeClr val="dk1"/>
              </a:solidFill>
            </a:endParaRPr>
          </a:p>
          <a:p>
            <a:pPr marL="0" lvl="0" indent="0" algn="l" rtl="0">
              <a:spcBef>
                <a:spcPts val="0"/>
              </a:spcBef>
              <a:spcAft>
                <a:spcPts val="0"/>
              </a:spcAft>
              <a:buNone/>
            </a:pPr>
            <a:r>
              <a:rPr lang="es">
                <a:solidFill>
                  <a:schemeClr val="dk1"/>
                </a:solidFill>
              </a:rPr>
              <a:t>2- The highly localized dose delivery make the treatment more sensitive to uncertainties,</a:t>
            </a:r>
            <a:r>
              <a:rPr lang="es" b="1">
                <a:solidFill>
                  <a:schemeClr val="dk1"/>
                </a:solidFill>
              </a:rPr>
              <a:t> radiating what is behind</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s">
                <a:solidFill>
                  <a:schemeClr val="dk1"/>
                </a:solidFill>
              </a:rPr>
              <a:t>3- We need to know where the radiation, which is usually called radiation dose, or dose is delivered to know if treatment has gone as planned or if we have damaged healthy tissue and underdosed the tumor. </a:t>
            </a:r>
            <a:r>
              <a:rPr lang="es"/>
              <a:t>Since radiation therapy treatments are spaced across around 30 sessions, deposition errors in one session can be corrected in following sessions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e4a28dc0f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e4a28dc0f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s" dirty="0"/>
              <a:t>as protons pass through the body, they deposit radiation, which is what we want to know but can’t now directly, but they also activate isotopes that emit positrons.</a:t>
            </a:r>
            <a:endParaRPr dirty="0"/>
          </a:p>
          <a:p>
            <a:pPr marL="457200" lvl="0" indent="-298450" algn="l" rtl="0">
              <a:spcBef>
                <a:spcPts val="0"/>
              </a:spcBef>
              <a:spcAft>
                <a:spcPts val="0"/>
              </a:spcAft>
              <a:buSzPts val="1100"/>
              <a:buChar char="-"/>
            </a:pPr>
            <a:r>
              <a:rPr lang="es" dirty="0"/>
              <a:t>the conversion from PETto dose is not straightforward because, while dose depositions are related to interactions between protons and the nuclei electrons, destroying the cell dna, PET activations correspond to nuclear interactions, and thus take place at different energies and are not directly correlated. Moreover, positron emitter counts are low and suffer from washout, leading to noisy </a:t>
            </a:r>
            <a:r>
              <a:rPr lang="es"/>
              <a:t>PET images</a:t>
            </a:r>
            <a:endParaRPr dirty="0"/>
          </a:p>
          <a:p>
            <a:pPr marL="457200" lvl="0" indent="-298450" algn="l" rtl="0">
              <a:spcBef>
                <a:spcPts val="0"/>
              </a:spcBef>
              <a:spcAft>
                <a:spcPts val="0"/>
              </a:spcAft>
              <a:buSzPts val="1100"/>
              <a:buChar char="-"/>
            </a:pPr>
            <a:r>
              <a:rPr lang="es" dirty="0"/>
              <a:t>the training data is bad and the model will not work in a real situation: unrealistic datasets do not consider effects that will appear in the clinical practice and that our model needs to be shown in training so that it can work in the clinical practice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e4e392ea88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e4e392ea8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prototwin-pet stands for PROTOn therapy digital TWIN models for dose verification with PET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e5b641fcca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e5b641fcc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e4e392ea88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e4e392ea88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s"/>
              <a:t>lambda is a hyperparameter that was tuned experimentally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e4e392ea88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e4e392ea88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but we don’t have the actual delivered dose, we need to estimate it with PET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e5886523e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e5886523e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e4e392ea88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e4e392ea88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Placing the DPB at earlier encoder layers introduces excessive complexity and parameters into our model, while not utilizing the features already extracted in the previous encoder layers which are also used to reconstruct the dose image.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Helvetica Neue"/>
              <a:buChar char="●"/>
              <a:defRPr sz="1800">
                <a:solidFill>
                  <a:schemeClr val="dk1"/>
                </a:solidFill>
                <a:latin typeface="Helvetica Neue"/>
                <a:ea typeface="Helvetica Neue"/>
                <a:cs typeface="Helvetica Neue"/>
                <a:sym typeface="Helvetica Neue"/>
              </a:defRPr>
            </a:lvl1pPr>
            <a:lvl2pPr marL="914400" lvl="1" indent="-317500">
              <a:lnSpc>
                <a:spcPct val="115000"/>
              </a:lnSpc>
              <a:spcBef>
                <a:spcPts val="0"/>
              </a:spcBef>
              <a:spcAft>
                <a:spcPts val="0"/>
              </a:spcAft>
              <a:buClr>
                <a:schemeClr val="dk1"/>
              </a:buClr>
              <a:buSzPts val="1400"/>
              <a:buFont typeface="Helvetica Neue"/>
              <a:buChar char="○"/>
              <a:defRPr>
                <a:solidFill>
                  <a:schemeClr val="dk1"/>
                </a:solidFill>
                <a:latin typeface="Helvetica Neue"/>
                <a:ea typeface="Helvetica Neue"/>
                <a:cs typeface="Helvetica Neue"/>
                <a:sym typeface="Helvetica Neue"/>
              </a:defRPr>
            </a:lvl2pPr>
            <a:lvl3pPr marL="1371600" lvl="2" indent="-317500">
              <a:lnSpc>
                <a:spcPct val="115000"/>
              </a:lnSpc>
              <a:spcBef>
                <a:spcPts val="0"/>
              </a:spcBef>
              <a:spcAft>
                <a:spcPts val="0"/>
              </a:spcAft>
              <a:buClr>
                <a:schemeClr val="dk1"/>
              </a:buClr>
              <a:buSzPts val="1400"/>
              <a:buFont typeface="Helvetica Neue"/>
              <a:buChar char="■"/>
              <a:defRPr>
                <a:solidFill>
                  <a:schemeClr val="dk1"/>
                </a:solidFill>
                <a:latin typeface="Helvetica Neue"/>
                <a:ea typeface="Helvetica Neue"/>
                <a:cs typeface="Helvetica Neue"/>
                <a:sym typeface="Helvetica Neue"/>
              </a:defRPr>
            </a:lvl3pPr>
            <a:lvl4pPr marL="1828800" lvl="3" indent="-317500">
              <a:lnSpc>
                <a:spcPct val="115000"/>
              </a:lnSpc>
              <a:spcBef>
                <a:spcPts val="0"/>
              </a:spcBef>
              <a:spcAft>
                <a:spcPts val="0"/>
              </a:spcAft>
              <a:buClr>
                <a:schemeClr val="dk1"/>
              </a:buClr>
              <a:buSzPts val="1400"/>
              <a:buFont typeface="Helvetica Neue"/>
              <a:buChar char="●"/>
              <a:defRPr>
                <a:solidFill>
                  <a:schemeClr val="dk1"/>
                </a:solidFill>
                <a:latin typeface="Helvetica Neue"/>
                <a:ea typeface="Helvetica Neue"/>
                <a:cs typeface="Helvetica Neue"/>
                <a:sym typeface="Helvetica Neue"/>
              </a:defRPr>
            </a:lvl4pPr>
            <a:lvl5pPr marL="2286000" lvl="4" indent="-317500">
              <a:lnSpc>
                <a:spcPct val="115000"/>
              </a:lnSpc>
              <a:spcBef>
                <a:spcPts val="0"/>
              </a:spcBef>
              <a:spcAft>
                <a:spcPts val="0"/>
              </a:spcAft>
              <a:buClr>
                <a:schemeClr val="dk1"/>
              </a:buClr>
              <a:buSzPts val="1400"/>
              <a:buFont typeface="Helvetica Neue"/>
              <a:buChar char="○"/>
              <a:defRPr>
                <a:solidFill>
                  <a:schemeClr val="dk1"/>
                </a:solidFill>
                <a:latin typeface="Helvetica Neue"/>
                <a:ea typeface="Helvetica Neue"/>
                <a:cs typeface="Helvetica Neue"/>
                <a:sym typeface="Helvetica Neue"/>
              </a:defRPr>
            </a:lvl5pPr>
            <a:lvl6pPr marL="2743200" lvl="5" indent="-317500">
              <a:lnSpc>
                <a:spcPct val="115000"/>
              </a:lnSpc>
              <a:spcBef>
                <a:spcPts val="0"/>
              </a:spcBef>
              <a:spcAft>
                <a:spcPts val="0"/>
              </a:spcAft>
              <a:buClr>
                <a:schemeClr val="dk1"/>
              </a:buClr>
              <a:buSzPts val="1400"/>
              <a:buFont typeface="Helvetica Neue"/>
              <a:buChar char="■"/>
              <a:defRPr>
                <a:solidFill>
                  <a:schemeClr val="dk1"/>
                </a:solidFill>
                <a:latin typeface="Helvetica Neue"/>
                <a:ea typeface="Helvetica Neue"/>
                <a:cs typeface="Helvetica Neue"/>
                <a:sym typeface="Helvetica Neue"/>
              </a:defRPr>
            </a:lvl6pPr>
            <a:lvl7pPr marL="3200400" lvl="6" indent="-317500">
              <a:lnSpc>
                <a:spcPct val="115000"/>
              </a:lnSpc>
              <a:spcBef>
                <a:spcPts val="0"/>
              </a:spcBef>
              <a:spcAft>
                <a:spcPts val="0"/>
              </a:spcAft>
              <a:buClr>
                <a:schemeClr val="dk1"/>
              </a:buClr>
              <a:buSzPts val="1400"/>
              <a:buFont typeface="Helvetica Neue"/>
              <a:buChar char="●"/>
              <a:defRPr>
                <a:solidFill>
                  <a:schemeClr val="dk1"/>
                </a:solidFill>
                <a:latin typeface="Helvetica Neue"/>
                <a:ea typeface="Helvetica Neue"/>
                <a:cs typeface="Helvetica Neue"/>
                <a:sym typeface="Helvetica Neue"/>
              </a:defRPr>
            </a:lvl7pPr>
            <a:lvl8pPr marL="3657600" lvl="7" indent="-317500">
              <a:lnSpc>
                <a:spcPct val="115000"/>
              </a:lnSpc>
              <a:spcBef>
                <a:spcPts val="0"/>
              </a:spcBef>
              <a:spcAft>
                <a:spcPts val="0"/>
              </a:spcAft>
              <a:buClr>
                <a:schemeClr val="dk1"/>
              </a:buClr>
              <a:buSzPts val="1400"/>
              <a:buFont typeface="Helvetica Neue"/>
              <a:buChar char="○"/>
              <a:defRPr>
                <a:solidFill>
                  <a:schemeClr val="dk1"/>
                </a:solidFill>
                <a:latin typeface="Helvetica Neue"/>
                <a:ea typeface="Helvetica Neue"/>
                <a:cs typeface="Helvetica Neue"/>
                <a:sym typeface="Helvetica Neue"/>
              </a:defRPr>
            </a:lvl8pPr>
            <a:lvl9pPr marL="4114800" lvl="8" indent="-317500">
              <a:lnSpc>
                <a:spcPct val="115000"/>
              </a:lnSpc>
              <a:spcBef>
                <a:spcPts val="0"/>
              </a:spcBef>
              <a:spcAft>
                <a:spcPts val="0"/>
              </a:spcAft>
              <a:buClr>
                <a:schemeClr val="dk1"/>
              </a:buClr>
              <a:buSzPts val="1400"/>
              <a:buFont typeface="Helvetica Neue"/>
              <a:buChar char="■"/>
              <a:defRPr>
                <a:solidFill>
                  <a:schemeClr val="dk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jp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mailto:pcabrale@ucm.e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jp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311700" y="1858013"/>
            <a:ext cx="8520600" cy="1471200"/>
          </a:xfrm>
          <a:prstGeom prst="rect">
            <a:avLst/>
          </a:prstGeom>
          <a:noFill/>
          <a:ln>
            <a:noFill/>
          </a:ln>
        </p:spPr>
        <p:txBody>
          <a:bodyPr spcFirstLastPara="1" wrap="square" lIns="91425" tIns="91425" rIns="91425" bIns="91425" anchor="b" anchorCtr="0">
            <a:noAutofit/>
          </a:bodyPr>
          <a:lstStyle/>
          <a:p>
            <a:pPr marL="0" lvl="0" indent="0" algn="ctr" rtl="0">
              <a:lnSpc>
                <a:spcPct val="130000"/>
              </a:lnSpc>
              <a:spcBef>
                <a:spcPts val="0"/>
              </a:spcBef>
              <a:spcAft>
                <a:spcPts val="0"/>
              </a:spcAft>
              <a:buSzPts val="852"/>
              <a:buNone/>
            </a:pPr>
            <a:r>
              <a:rPr lang="es" sz="2897" b="1">
                <a:solidFill>
                  <a:srgbClr val="000000"/>
                </a:solidFill>
                <a:latin typeface="Helvetica Neue"/>
                <a:ea typeface="Helvetica Neue"/>
                <a:cs typeface="Helvetica Neue"/>
                <a:sym typeface="Helvetica Neue"/>
              </a:rPr>
              <a:t>PROTOTWIN-PET: </a:t>
            </a:r>
            <a:endParaRPr sz="2897" b="1">
              <a:solidFill>
                <a:srgbClr val="000000"/>
              </a:solidFill>
              <a:latin typeface="Helvetica Neue"/>
              <a:ea typeface="Helvetica Neue"/>
              <a:cs typeface="Helvetica Neue"/>
              <a:sym typeface="Helvetica Neue"/>
            </a:endParaRPr>
          </a:p>
          <a:p>
            <a:pPr marL="0" lvl="0" indent="0" algn="ctr" rtl="0">
              <a:lnSpc>
                <a:spcPct val="130000"/>
              </a:lnSpc>
              <a:spcBef>
                <a:spcPts val="0"/>
              </a:spcBef>
              <a:spcAft>
                <a:spcPts val="0"/>
              </a:spcAft>
              <a:buSzPts val="852"/>
              <a:buNone/>
            </a:pPr>
            <a:r>
              <a:rPr lang="es" sz="2215" b="1">
                <a:solidFill>
                  <a:srgbClr val="000000"/>
                </a:solidFill>
                <a:latin typeface="Helvetica Neue"/>
                <a:ea typeface="Helvetica Neue"/>
                <a:cs typeface="Helvetica Neue"/>
                <a:sym typeface="Helvetica Neue"/>
              </a:rPr>
              <a:t>Patient-Specific Deep Learning </a:t>
            </a:r>
            <a:r>
              <a:rPr lang="es" sz="2215" b="1">
                <a:latin typeface="Helvetica Neue"/>
                <a:ea typeface="Helvetica Neue"/>
                <a:cs typeface="Helvetica Neue"/>
                <a:sym typeface="Helvetica Neue"/>
              </a:rPr>
              <a:t>Models </a:t>
            </a:r>
            <a:r>
              <a:rPr lang="es" sz="2215" b="1">
                <a:solidFill>
                  <a:srgbClr val="000000"/>
                </a:solidFill>
                <a:latin typeface="Helvetica Neue"/>
                <a:ea typeface="Helvetica Neue"/>
                <a:cs typeface="Helvetica Neue"/>
                <a:sym typeface="Helvetica Neue"/>
              </a:rPr>
              <a:t>for </a:t>
            </a:r>
            <a:br>
              <a:rPr lang="es" sz="2215" b="1">
                <a:solidFill>
                  <a:srgbClr val="000000"/>
                </a:solidFill>
                <a:latin typeface="Helvetica Neue"/>
                <a:ea typeface="Helvetica Neue"/>
                <a:cs typeface="Helvetica Neue"/>
                <a:sym typeface="Helvetica Neue"/>
              </a:rPr>
            </a:br>
            <a:r>
              <a:rPr lang="es" sz="2215" b="1">
                <a:solidFill>
                  <a:srgbClr val="000000"/>
                </a:solidFill>
                <a:latin typeface="Helvetica Neue"/>
                <a:ea typeface="Helvetica Neue"/>
                <a:cs typeface="Helvetica Neue"/>
                <a:sym typeface="Helvetica Neue"/>
              </a:rPr>
              <a:t>Dose Verification in Proton Therapy with PET</a:t>
            </a:r>
            <a:endParaRPr sz="5315" b="1">
              <a:solidFill>
                <a:srgbClr val="000000"/>
              </a:solidFill>
              <a:latin typeface="Helvetica Neue"/>
              <a:ea typeface="Helvetica Neue"/>
              <a:cs typeface="Helvetica Neue"/>
              <a:sym typeface="Helvetica Neue"/>
            </a:endParaRPr>
          </a:p>
        </p:txBody>
      </p:sp>
      <p:sp>
        <p:nvSpPr>
          <p:cNvPr id="55" name="Google Shape;55;p13"/>
          <p:cNvSpPr txBox="1"/>
          <p:nvPr/>
        </p:nvSpPr>
        <p:spPr>
          <a:xfrm>
            <a:off x="311700" y="3529750"/>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113"/>
              </a:spcBef>
              <a:spcAft>
                <a:spcPts val="0"/>
              </a:spcAft>
              <a:buNone/>
            </a:pPr>
            <a:r>
              <a:rPr lang="es" b="1">
                <a:solidFill>
                  <a:srgbClr val="000000"/>
                </a:solidFill>
                <a:latin typeface="Helvetica Neue"/>
                <a:ea typeface="Helvetica Neue"/>
                <a:cs typeface="Helvetica Neue"/>
                <a:sym typeface="Helvetica Neue"/>
              </a:rPr>
              <a:t>Pablo Cabrales</a:t>
            </a:r>
            <a:r>
              <a:rPr lang="es" b="1" baseline="30000">
                <a:solidFill>
                  <a:srgbClr val="000000"/>
                </a:solidFill>
                <a:latin typeface="Helvetica Neue"/>
                <a:ea typeface="Helvetica Neue"/>
                <a:cs typeface="Helvetica Neue"/>
                <a:sym typeface="Helvetica Neue"/>
              </a:rPr>
              <a:t>1</a:t>
            </a:r>
            <a:r>
              <a:rPr lang="es">
                <a:solidFill>
                  <a:srgbClr val="000000"/>
                </a:solidFill>
                <a:latin typeface="Helvetica Neue"/>
                <a:ea typeface="Helvetica Neue"/>
                <a:cs typeface="Helvetica Neue"/>
                <a:sym typeface="Helvetica Neue"/>
              </a:rPr>
              <a:t>, Víctor V. Onecha</a:t>
            </a:r>
            <a:r>
              <a:rPr lang="es" baseline="30000">
                <a:latin typeface="Helvetica Neue"/>
                <a:ea typeface="Helvetica Neue"/>
                <a:cs typeface="Helvetica Neue"/>
                <a:sym typeface="Helvetica Neue"/>
              </a:rPr>
              <a:t>3</a:t>
            </a:r>
            <a:r>
              <a:rPr lang="es">
                <a:solidFill>
                  <a:srgbClr val="000000"/>
                </a:solidFill>
                <a:latin typeface="Helvetica Neue"/>
                <a:ea typeface="Helvetica Neue"/>
                <a:cs typeface="Helvetica Neue"/>
                <a:sym typeface="Helvetica Neue"/>
              </a:rPr>
              <a:t>, David G</a:t>
            </a:r>
            <a:r>
              <a:rPr lang="es">
                <a:latin typeface="Helvetica Neue"/>
                <a:ea typeface="Helvetica Neue"/>
                <a:cs typeface="Helvetica Neue"/>
                <a:sym typeface="Helvetica Neue"/>
              </a:rPr>
              <a:t>.</a:t>
            </a:r>
            <a:r>
              <a:rPr lang="es">
                <a:solidFill>
                  <a:srgbClr val="000000"/>
                </a:solidFill>
                <a:latin typeface="Helvetica Neue"/>
                <a:ea typeface="Helvetica Neue"/>
                <a:cs typeface="Helvetica Neue"/>
                <a:sym typeface="Helvetica Neue"/>
              </a:rPr>
              <a:t> Izquierdo</a:t>
            </a:r>
            <a:r>
              <a:rPr lang="es" baseline="30000">
                <a:latin typeface="Helvetica Neue"/>
                <a:ea typeface="Helvetica Neue"/>
                <a:cs typeface="Helvetica Neue"/>
                <a:sym typeface="Helvetica Neue"/>
              </a:rPr>
              <a:t>3</a:t>
            </a:r>
            <a:r>
              <a:rPr lang="es">
                <a:solidFill>
                  <a:srgbClr val="000000"/>
                </a:solidFill>
                <a:latin typeface="Helvetica Neue"/>
                <a:ea typeface="Helvetica Neue"/>
                <a:cs typeface="Helvetica Neue"/>
                <a:sym typeface="Helvetica Neue"/>
              </a:rPr>
              <a:t>, Jos</a:t>
            </a:r>
            <a:r>
              <a:rPr lang="es">
                <a:latin typeface="Helvetica Neue"/>
                <a:ea typeface="Helvetica Neue"/>
                <a:cs typeface="Helvetica Neue"/>
                <a:sym typeface="Helvetica Neue"/>
              </a:rPr>
              <a:t>é Manuel Udías</a:t>
            </a:r>
            <a:r>
              <a:rPr lang="es" baseline="30000">
                <a:solidFill>
                  <a:schemeClr val="dk1"/>
                </a:solidFill>
                <a:latin typeface="Helvetica Neue"/>
                <a:ea typeface="Helvetica Neue"/>
                <a:cs typeface="Helvetica Neue"/>
                <a:sym typeface="Helvetica Neue"/>
              </a:rPr>
              <a:t>1,2</a:t>
            </a:r>
            <a:r>
              <a:rPr lang="es">
                <a:latin typeface="Helvetica Neue"/>
                <a:ea typeface="Helvetica Neue"/>
                <a:cs typeface="Helvetica Neue"/>
                <a:sym typeface="Helvetica Neue"/>
              </a:rPr>
              <a:t>,</a:t>
            </a:r>
            <a:r>
              <a:rPr lang="es">
                <a:solidFill>
                  <a:srgbClr val="000000"/>
                </a:solidFill>
                <a:latin typeface="Helvetica Neue"/>
                <a:ea typeface="Helvetica Neue"/>
                <a:cs typeface="Helvetica Neue"/>
                <a:sym typeface="Helvetica Neue"/>
              </a:rPr>
              <a:t> and Joaquín L. Herraiz</a:t>
            </a:r>
            <a:r>
              <a:rPr lang="es" baseline="30000">
                <a:solidFill>
                  <a:srgbClr val="000000"/>
                </a:solidFill>
                <a:latin typeface="Helvetica Neue"/>
                <a:ea typeface="Helvetica Neue"/>
                <a:cs typeface="Helvetica Neue"/>
                <a:sym typeface="Helvetica Neue"/>
              </a:rPr>
              <a:t>1,</a:t>
            </a:r>
            <a:r>
              <a:rPr lang="es" baseline="30000">
                <a:latin typeface="Helvetica Neue"/>
                <a:ea typeface="Helvetica Neue"/>
                <a:cs typeface="Helvetica Neue"/>
                <a:sym typeface="Helvetica Neue"/>
              </a:rPr>
              <a:t>2</a:t>
            </a:r>
            <a:endParaRPr>
              <a:solidFill>
                <a:srgbClr val="595959"/>
              </a:solidFill>
              <a:latin typeface="Helvetica Neue"/>
              <a:ea typeface="Helvetica Neue"/>
              <a:cs typeface="Helvetica Neue"/>
              <a:sym typeface="Helvetica Neue"/>
            </a:endParaRPr>
          </a:p>
        </p:txBody>
      </p:sp>
      <p:pic>
        <p:nvPicPr>
          <p:cNvPr id="56" name="Google Shape;56;p13"/>
          <p:cNvPicPr preferRelativeResize="0"/>
          <p:nvPr/>
        </p:nvPicPr>
        <p:blipFill rotWithShape="1">
          <a:blip r:embed="rId3">
            <a:alphaModFix/>
          </a:blip>
          <a:srcRect t="5676" r="12914" b="9857"/>
          <a:stretch/>
        </p:blipFill>
        <p:spPr>
          <a:xfrm>
            <a:off x="2283988" y="296050"/>
            <a:ext cx="2229200" cy="1287625"/>
          </a:xfrm>
          <a:prstGeom prst="rect">
            <a:avLst/>
          </a:prstGeom>
          <a:noFill/>
          <a:ln>
            <a:noFill/>
          </a:ln>
        </p:spPr>
      </p:pic>
      <p:pic>
        <p:nvPicPr>
          <p:cNvPr id="57" name="Google Shape;57;p13" descr="logo_ucm.jpg"/>
          <p:cNvPicPr preferRelativeResize="0"/>
          <p:nvPr/>
        </p:nvPicPr>
        <p:blipFill rotWithShape="1">
          <a:blip r:embed="rId4">
            <a:alphaModFix/>
          </a:blip>
          <a:srcRect/>
          <a:stretch/>
        </p:blipFill>
        <p:spPr>
          <a:xfrm>
            <a:off x="874122" y="252788"/>
            <a:ext cx="1303848" cy="1374130"/>
          </a:xfrm>
          <a:prstGeom prst="rect">
            <a:avLst/>
          </a:prstGeom>
          <a:noFill/>
          <a:ln>
            <a:noFill/>
          </a:ln>
        </p:spPr>
      </p:pic>
      <p:sp>
        <p:nvSpPr>
          <p:cNvPr id="58" name="Google Shape;58;p13"/>
          <p:cNvSpPr txBox="1"/>
          <p:nvPr/>
        </p:nvSpPr>
        <p:spPr>
          <a:xfrm>
            <a:off x="169050" y="3916760"/>
            <a:ext cx="8805900" cy="992549"/>
          </a:xfrm>
          <a:prstGeom prst="rect">
            <a:avLst/>
          </a:prstGeom>
          <a:noFill/>
          <a:ln>
            <a:noFill/>
          </a:ln>
        </p:spPr>
        <p:txBody>
          <a:bodyPr spcFirstLastPara="1" wrap="square" lIns="91425" tIns="91425" rIns="91425" bIns="91425" anchor="t" anchorCtr="0">
            <a:spAutoFit/>
          </a:bodyPr>
          <a:lstStyle/>
          <a:p>
            <a:pPr marL="0" lvl="0" indent="0" algn="ctr" rtl="0">
              <a:lnSpc>
                <a:spcPct val="125000"/>
              </a:lnSpc>
              <a:spcAft>
                <a:spcPts val="0"/>
              </a:spcAft>
              <a:buNone/>
            </a:pPr>
            <a:r>
              <a:rPr lang="es" sz="1800" dirty="0">
                <a:solidFill>
                  <a:srgbClr val="000000"/>
                </a:solidFill>
                <a:latin typeface="Helvetica Neue"/>
                <a:ea typeface="Helvetica Neue"/>
                <a:cs typeface="Helvetica Neue"/>
                <a:sym typeface="Helvetica Neue"/>
              </a:rPr>
              <a:t> </a:t>
            </a:r>
            <a:r>
              <a:rPr lang="es" sz="1800" baseline="30000" dirty="0">
                <a:solidFill>
                  <a:srgbClr val="000000"/>
                </a:solidFill>
                <a:latin typeface="Helvetica Neue"/>
                <a:ea typeface="Helvetica Neue"/>
                <a:cs typeface="Helvetica Neue"/>
                <a:sym typeface="Helvetica Neue"/>
              </a:rPr>
              <a:t>1</a:t>
            </a:r>
            <a:r>
              <a:rPr lang="es" sz="1100" dirty="0">
                <a:solidFill>
                  <a:srgbClr val="000000"/>
                </a:solidFill>
                <a:latin typeface="Helvetica Neue"/>
                <a:ea typeface="Helvetica Neue"/>
                <a:cs typeface="Helvetica Neue"/>
                <a:sym typeface="Helvetica Neue"/>
              </a:rPr>
              <a:t>Grupo de Física Nuclear, EMFTEL &amp; IPARCOS, Universidad Complutense de Madrid, CEI Moncloa, Madrid, Spain</a:t>
            </a:r>
          </a:p>
          <a:p>
            <a:pPr marL="0" lvl="0" indent="0" algn="ctr" rtl="0">
              <a:lnSpc>
                <a:spcPct val="125000"/>
              </a:lnSpc>
              <a:spcAft>
                <a:spcPts val="0"/>
              </a:spcAft>
              <a:buNone/>
            </a:pPr>
            <a:r>
              <a:rPr lang="es" sz="1100" dirty="0">
                <a:solidFill>
                  <a:schemeClr val="dk1"/>
                </a:solidFill>
                <a:latin typeface="Helvetica Neue"/>
                <a:ea typeface="Helvetica Neue"/>
                <a:cs typeface="Helvetica Neue"/>
                <a:sym typeface="Helvetica Neue"/>
              </a:rPr>
              <a:t> </a:t>
            </a:r>
            <a:r>
              <a:rPr lang="es" sz="1800" baseline="30000" dirty="0">
                <a:solidFill>
                  <a:schemeClr val="dk1"/>
                </a:solidFill>
                <a:latin typeface="Helvetica Neue"/>
                <a:ea typeface="Helvetica Neue"/>
                <a:cs typeface="Helvetica Neue"/>
                <a:sym typeface="Helvetica Neue"/>
              </a:rPr>
              <a:t>2</a:t>
            </a:r>
            <a:r>
              <a:rPr lang="es" sz="1100" dirty="0">
                <a:solidFill>
                  <a:schemeClr val="dk1"/>
                </a:solidFill>
                <a:latin typeface="Helvetica Neue"/>
                <a:ea typeface="Helvetica Neue"/>
                <a:cs typeface="Helvetica Neue"/>
                <a:sym typeface="Helvetica Neue"/>
              </a:rPr>
              <a:t>Instituto de Investigación del Hospital Clínico San Carlos (IdISSC), Madrid, Spain</a:t>
            </a:r>
          </a:p>
          <a:p>
            <a:pPr marL="0" lvl="0" indent="0" algn="ctr" rtl="0">
              <a:lnSpc>
                <a:spcPct val="125000"/>
              </a:lnSpc>
              <a:spcAft>
                <a:spcPts val="0"/>
              </a:spcAft>
              <a:buClr>
                <a:schemeClr val="dk1"/>
              </a:buClr>
              <a:buSzPts val="1100"/>
              <a:buFont typeface="Arial"/>
              <a:buNone/>
            </a:pPr>
            <a:r>
              <a:rPr lang="es" sz="1100" dirty="0">
                <a:solidFill>
                  <a:srgbClr val="000000"/>
                </a:solidFill>
                <a:latin typeface="Helvetica Neue"/>
                <a:ea typeface="Helvetica Neue"/>
                <a:cs typeface="Helvetica Neue"/>
                <a:sym typeface="Helvetica Neue"/>
              </a:rPr>
              <a:t> </a:t>
            </a:r>
            <a:r>
              <a:rPr lang="es" sz="1800" baseline="30000" dirty="0">
                <a:latin typeface="Helvetica Neue"/>
                <a:ea typeface="Helvetica Neue"/>
                <a:cs typeface="Helvetica Neue"/>
                <a:sym typeface="Helvetica Neue"/>
              </a:rPr>
              <a:t>3</a:t>
            </a:r>
            <a:r>
              <a:rPr lang="es" sz="1100" dirty="0">
                <a:solidFill>
                  <a:srgbClr val="000000"/>
                </a:solidFill>
                <a:latin typeface="Helvetica Neue"/>
                <a:ea typeface="Helvetica Neue"/>
                <a:cs typeface="Helvetica Neue"/>
                <a:sym typeface="Helvetica Neue"/>
              </a:rPr>
              <a:t>Massachusetts General Hospital an</a:t>
            </a:r>
            <a:r>
              <a:rPr lang="es" sz="1100" dirty="0">
                <a:latin typeface="Helvetica Neue"/>
                <a:ea typeface="Helvetica Neue"/>
                <a:cs typeface="Helvetica Neue"/>
                <a:sym typeface="Helvetica Neue"/>
              </a:rPr>
              <a:t>d </a:t>
            </a:r>
            <a:r>
              <a:rPr lang="es" sz="1100" dirty="0">
                <a:solidFill>
                  <a:schemeClr val="dk1"/>
                </a:solidFill>
                <a:latin typeface="Helvetica Neue"/>
                <a:ea typeface="Helvetica Neue"/>
                <a:cs typeface="Helvetica Neue"/>
                <a:sym typeface="Helvetica Neue"/>
              </a:rPr>
              <a:t>Harvard Medical School</a:t>
            </a:r>
            <a:r>
              <a:rPr lang="es" sz="1100" dirty="0">
                <a:solidFill>
                  <a:srgbClr val="000000"/>
                </a:solidFill>
                <a:latin typeface="Helvetica Neue"/>
                <a:ea typeface="Helvetica Neue"/>
                <a:cs typeface="Helvetica Neue"/>
                <a:sym typeface="Helvetica Neue"/>
              </a:rPr>
              <a:t>, Boston, USA</a:t>
            </a:r>
            <a:endParaRPr sz="1100" dirty="0">
              <a:solidFill>
                <a:srgbClr val="000000"/>
              </a:solidFill>
              <a:latin typeface="Helvetica Neue"/>
              <a:ea typeface="Helvetica Neue"/>
              <a:cs typeface="Helvetica Neue"/>
              <a:sym typeface="Helvetica Neue"/>
            </a:endParaRPr>
          </a:p>
        </p:txBody>
      </p:sp>
      <p:pic>
        <p:nvPicPr>
          <p:cNvPr id="59" name="Google Shape;59;p13"/>
          <p:cNvPicPr preferRelativeResize="0"/>
          <p:nvPr/>
        </p:nvPicPr>
        <p:blipFill>
          <a:blip r:embed="rId5">
            <a:alphaModFix/>
          </a:blip>
          <a:stretch>
            <a:fillRect/>
          </a:stretch>
        </p:blipFill>
        <p:spPr>
          <a:xfrm>
            <a:off x="7131100" y="335875"/>
            <a:ext cx="996681" cy="1162802"/>
          </a:xfrm>
          <a:prstGeom prst="rect">
            <a:avLst/>
          </a:prstGeom>
          <a:noFill/>
          <a:ln>
            <a:noFill/>
          </a:ln>
        </p:spPr>
      </p:pic>
      <p:pic>
        <p:nvPicPr>
          <p:cNvPr id="60" name="Google Shape;60;p13"/>
          <p:cNvPicPr preferRelativeResize="0"/>
          <p:nvPr/>
        </p:nvPicPr>
        <p:blipFill rotWithShape="1">
          <a:blip r:embed="rId6">
            <a:alphaModFix/>
          </a:blip>
          <a:srcRect l="4489" t="13786" r="6605" b="22266"/>
          <a:stretch/>
        </p:blipFill>
        <p:spPr>
          <a:xfrm>
            <a:off x="4842925" y="250875"/>
            <a:ext cx="1852924" cy="13328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cxnSp>
        <p:nvCxnSpPr>
          <p:cNvPr id="170" name="Google Shape;170;p22"/>
          <p:cNvCxnSpPr/>
          <p:nvPr/>
        </p:nvCxnSpPr>
        <p:spPr>
          <a:xfrm>
            <a:off x="9637025" y="561825"/>
            <a:ext cx="130800" cy="0"/>
          </a:xfrm>
          <a:prstGeom prst="straightConnector1">
            <a:avLst/>
          </a:prstGeom>
          <a:noFill/>
          <a:ln w="9525" cap="flat" cmpd="sng">
            <a:solidFill>
              <a:schemeClr val="dk2"/>
            </a:solidFill>
            <a:prstDash val="solid"/>
            <a:round/>
            <a:headEnd type="none" w="med" len="med"/>
            <a:tailEnd type="none" w="med" len="med"/>
          </a:ln>
        </p:spPr>
      </p:cxnSp>
      <p:sp>
        <p:nvSpPr>
          <p:cNvPr id="171" name="Google Shape;171;p22"/>
          <p:cNvSpPr txBox="1"/>
          <p:nvPr/>
        </p:nvSpPr>
        <p:spPr>
          <a:xfrm>
            <a:off x="650775" y="561825"/>
            <a:ext cx="8595600" cy="5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300" b="1">
                <a:solidFill>
                  <a:schemeClr val="dk1"/>
                </a:solidFill>
                <a:latin typeface="Helvetica Neue"/>
                <a:ea typeface="Helvetica Neue"/>
                <a:cs typeface="Helvetica Neue"/>
                <a:sym typeface="Helvetica Neue"/>
              </a:rPr>
              <a:t>nnUnet vs nnFormer:</a:t>
            </a:r>
            <a:endParaRPr sz="2300" b="1">
              <a:solidFill>
                <a:schemeClr val="dk1"/>
              </a:solidFill>
              <a:latin typeface="Helvetica Neue"/>
              <a:ea typeface="Helvetica Neue"/>
              <a:cs typeface="Helvetica Neue"/>
              <a:sym typeface="Helvetica Neue"/>
            </a:endParaRPr>
          </a:p>
        </p:txBody>
      </p:sp>
      <p:sp>
        <p:nvSpPr>
          <p:cNvPr id="172" name="Google Shape;172;p22"/>
          <p:cNvSpPr txBox="1"/>
          <p:nvPr/>
        </p:nvSpPr>
        <p:spPr>
          <a:xfrm>
            <a:off x="654779" y="3919724"/>
            <a:ext cx="8428200" cy="102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a:solidFill>
                  <a:schemeClr val="dk1"/>
                </a:solidFill>
                <a:latin typeface="Helvetica Neue"/>
                <a:ea typeface="Helvetica Neue"/>
                <a:cs typeface="Helvetica Neue"/>
                <a:sym typeface="Helvetica Neue"/>
              </a:rPr>
              <a:t>Might indicate the potential of transformers in Monte Carlo simulation images</a:t>
            </a:r>
            <a:endParaRPr sz="1800" dirty="0">
              <a:solidFill>
                <a:schemeClr val="dk1"/>
              </a:solidFill>
              <a:latin typeface="Helvetica Neue"/>
              <a:ea typeface="Helvetica Neue"/>
              <a:cs typeface="Helvetica Neue"/>
              <a:sym typeface="Helvetica Neue"/>
            </a:endParaRPr>
          </a:p>
        </p:txBody>
      </p:sp>
      <p:pic>
        <p:nvPicPr>
          <p:cNvPr id="173" name="Google Shape;173;p22"/>
          <p:cNvPicPr preferRelativeResize="0"/>
          <p:nvPr/>
        </p:nvPicPr>
        <p:blipFill>
          <a:blip r:embed="rId3">
            <a:alphaModFix/>
          </a:blip>
          <a:stretch>
            <a:fillRect/>
          </a:stretch>
        </p:blipFill>
        <p:spPr>
          <a:xfrm>
            <a:off x="831625" y="1323025"/>
            <a:ext cx="7012050" cy="2346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cxnSp>
        <p:nvCxnSpPr>
          <p:cNvPr id="178" name="Google Shape;178;p23"/>
          <p:cNvCxnSpPr/>
          <p:nvPr/>
        </p:nvCxnSpPr>
        <p:spPr>
          <a:xfrm>
            <a:off x="9637025" y="561825"/>
            <a:ext cx="130800" cy="0"/>
          </a:xfrm>
          <a:prstGeom prst="straightConnector1">
            <a:avLst/>
          </a:prstGeom>
          <a:noFill/>
          <a:ln w="9525" cap="flat" cmpd="sng">
            <a:solidFill>
              <a:schemeClr val="dk2"/>
            </a:solidFill>
            <a:prstDash val="solid"/>
            <a:round/>
            <a:headEnd type="none" w="med" len="med"/>
            <a:tailEnd type="none" w="med" len="med"/>
          </a:ln>
        </p:spPr>
      </p:cxnSp>
      <p:sp>
        <p:nvSpPr>
          <p:cNvPr id="179" name="Google Shape;179;p23"/>
          <p:cNvSpPr txBox="1"/>
          <p:nvPr/>
        </p:nvSpPr>
        <p:spPr>
          <a:xfrm>
            <a:off x="784125" y="306225"/>
            <a:ext cx="8595600" cy="5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300" b="1">
                <a:solidFill>
                  <a:schemeClr val="dk1"/>
                </a:solidFill>
                <a:latin typeface="Helvetica Neue"/>
                <a:ea typeface="Helvetica Neue"/>
                <a:cs typeface="Helvetica Neue"/>
                <a:sym typeface="Helvetica Neue"/>
              </a:rPr>
              <a:t>Conclusions</a:t>
            </a:r>
            <a:endParaRPr sz="2300" b="1">
              <a:solidFill>
                <a:schemeClr val="dk1"/>
              </a:solidFill>
              <a:latin typeface="Helvetica Neue"/>
              <a:ea typeface="Helvetica Neue"/>
              <a:cs typeface="Helvetica Neue"/>
              <a:sym typeface="Helvetica Neue"/>
            </a:endParaRPr>
          </a:p>
        </p:txBody>
      </p:sp>
      <p:sp>
        <p:nvSpPr>
          <p:cNvPr id="180" name="Google Shape;180;p23"/>
          <p:cNvSpPr txBox="1"/>
          <p:nvPr/>
        </p:nvSpPr>
        <p:spPr>
          <a:xfrm>
            <a:off x="609800" y="1100275"/>
            <a:ext cx="8093100" cy="40431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Helvetica Neue"/>
              <a:buChar char="●"/>
            </a:pPr>
            <a:r>
              <a:rPr lang="es" sz="1800" dirty="0">
                <a:solidFill>
                  <a:schemeClr val="dk1"/>
                </a:solidFill>
                <a:latin typeface="Helvetica Neue"/>
                <a:ea typeface="Helvetica Neue"/>
                <a:cs typeface="Helvetica Neue"/>
                <a:sym typeface="Helvetica Neue"/>
              </a:rPr>
              <a:t>Computational advances (</a:t>
            </a:r>
            <a:r>
              <a:rPr lang="es" sz="1800" b="1" dirty="0">
                <a:solidFill>
                  <a:schemeClr val="dk1"/>
                </a:solidFill>
                <a:latin typeface="Helvetica Neue"/>
                <a:ea typeface="Helvetica Neue"/>
                <a:cs typeface="Helvetica Neue"/>
                <a:sym typeface="Helvetica Neue"/>
              </a:rPr>
              <a:t>GPU</a:t>
            </a:r>
            <a:r>
              <a:rPr lang="es" sz="1800" dirty="0">
                <a:solidFill>
                  <a:schemeClr val="dk1"/>
                </a:solidFill>
                <a:latin typeface="Helvetica Neue"/>
                <a:ea typeface="Helvetica Neue"/>
                <a:cs typeface="Helvetica Neue"/>
                <a:sym typeface="Helvetica Neue"/>
              </a:rPr>
              <a:t> tools) and deep learning versatility (nnFormer + DPB) leveraged to accurately verify dose and estimate set-up errors from PET scan </a:t>
            </a:r>
            <a:r>
              <a:rPr lang="es" sz="1800" b="1" dirty="0">
                <a:solidFill>
                  <a:schemeClr val="dk1"/>
                </a:solidFill>
                <a:latin typeface="Helvetica Neue"/>
                <a:ea typeface="Helvetica Neue"/>
                <a:cs typeface="Helvetica Neue"/>
                <a:sym typeface="Helvetica Neue"/>
              </a:rPr>
              <a:t>→</a:t>
            </a:r>
            <a:r>
              <a:rPr lang="es" sz="1800" dirty="0">
                <a:solidFill>
                  <a:schemeClr val="dk1"/>
                </a:solidFill>
                <a:latin typeface="Helvetica Neue"/>
                <a:ea typeface="Helvetica Neue"/>
                <a:cs typeface="Helvetica Neue"/>
                <a:sym typeface="Helvetica Neue"/>
              </a:rPr>
              <a:t> adapt treatment in following sessions</a:t>
            </a:r>
            <a:endParaRPr sz="1800" dirty="0">
              <a:solidFill>
                <a:schemeClr val="dk1"/>
              </a:solidFill>
              <a:latin typeface="Helvetica Neue"/>
              <a:ea typeface="Helvetica Neue"/>
              <a:cs typeface="Helvetica Neue"/>
              <a:sym typeface="Helvetica Neue"/>
            </a:endParaRPr>
          </a:p>
          <a:p>
            <a:pPr marL="457200" lvl="0" indent="-342900" algn="l" rtl="0">
              <a:lnSpc>
                <a:spcPct val="150000"/>
              </a:lnSpc>
              <a:spcBef>
                <a:spcPts val="0"/>
              </a:spcBef>
              <a:spcAft>
                <a:spcPts val="0"/>
              </a:spcAft>
              <a:buClr>
                <a:schemeClr val="dk1"/>
              </a:buClr>
              <a:buSzPts val="1800"/>
              <a:buFont typeface="Helvetica Neue"/>
              <a:buChar char="●"/>
            </a:pPr>
            <a:r>
              <a:rPr lang="es" sz="1800" dirty="0">
                <a:solidFill>
                  <a:schemeClr val="dk1"/>
                </a:solidFill>
                <a:latin typeface="Helvetica Neue"/>
                <a:ea typeface="Helvetica Neue"/>
                <a:cs typeface="Helvetica Neue"/>
                <a:sym typeface="Helvetica Neue"/>
              </a:rPr>
              <a:t>Uncertainties remain (nuclear interaction cross-sections, PET-CT registration, diffusion in washout)</a:t>
            </a:r>
            <a:endParaRPr sz="1800" dirty="0">
              <a:solidFill>
                <a:schemeClr val="dk1"/>
              </a:solidFill>
              <a:latin typeface="Helvetica Neue"/>
              <a:ea typeface="Helvetica Neue"/>
              <a:cs typeface="Helvetica Neue"/>
              <a:sym typeface="Helvetica Neue"/>
            </a:endParaRPr>
          </a:p>
          <a:p>
            <a:pPr marL="914400" lvl="1" indent="-342900" algn="l" rtl="0">
              <a:lnSpc>
                <a:spcPct val="150000"/>
              </a:lnSpc>
              <a:spcBef>
                <a:spcPts val="0"/>
              </a:spcBef>
              <a:spcAft>
                <a:spcPts val="0"/>
              </a:spcAft>
              <a:buClr>
                <a:schemeClr val="dk1"/>
              </a:buClr>
              <a:buSzPts val="1800"/>
              <a:buFont typeface="Helvetica Neue"/>
              <a:buChar char="○"/>
            </a:pPr>
            <a:r>
              <a:rPr lang="es" sz="1800" dirty="0">
                <a:solidFill>
                  <a:schemeClr val="dk1"/>
                </a:solidFill>
                <a:latin typeface="Helvetica Neue"/>
                <a:ea typeface="Helvetica Neue"/>
                <a:cs typeface="Helvetica Neue"/>
                <a:sym typeface="Helvetica Neue"/>
              </a:rPr>
              <a:t>Verification in real patients is key</a:t>
            </a:r>
            <a:endParaRPr sz="1800" dirty="0">
              <a:solidFill>
                <a:schemeClr val="dk1"/>
              </a:solidFill>
              <a:latin typeface="Helvetica Neue"/>
              <a:ea typeface="Helvetica Neue"/>
              <a:cs typeface="Helvetica Neue"/>
              <a:sym typeface="Helvetica Neue"/>
            </a:endParaRPr>
          </a:p>
          <a:p>
            <a:pPr marL="457200" lvl="0" indent="-342900" algn="l" rtl="0">
              <a:lnSpc>
                <a:spcPct val="150000"/>
              </a:lnSpc>
              <a:spcBef>
                <a:spcPts val="0"/>
              </a:spcBef>
              <a:spcAft>
                <a:spcPts val="0"/>
              </a:spcAft>
              <a:buClr>
                <a:schemeClr val="dk1"/>
              </a:buClr>
              <a:buSzPts val="1800"/>
              <a:buFont typeface="Helvetica Neue"/>
              <a:buChar char="●"/>
            </a:pPr>
            <a:r>
              <a:rPr lang="es" sz="1800" dirty="0">
                <a:solidFill>
                  <a:schemeClr val="dk1"/>
                </a:solidFill>
                <a:latin typeface="Helvetica Neue"/>
                <a:ea typeface="Helvetica Neue"/>
                <a:cs typeface="Helvetica Neue"/>
                <a:sym typeface="Helvetica Neue"/>
              </a:rPr>
              <a:t>Step toward dose verification for avoiding damage to healthy tissue and fully targeting tumor, exploiting potential of proton therapy accuracy</a:t>
            </a:r>
            <a:endParaRPr sz="1800" dirty="0">
              <a:solidFill>
                <a:schemeClr val="dk1"/>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cxnSp>
        <p:nvCxnSpPr>
          <p:cNvPr id="185" name="Google Shape;185;p24"/>
          <p:cNvCxnSpPr/>
          <p:nvPr/>
        </p:nvCxnSpPr>
        <p:spPr>
          <a:xfrm>
            <a:off x="9637025" y="561825"/>
            <a:ext cx="130800" cy="0"/>
          </a:xfrm>
          <a:prstGeom prst="straightConnector1">
            <a:avLst/>
          </a:prstGeom>
          <a:noFill/>
          <a:ln w="9525" cap="flat" cmpd="sng">
            <a:solidFill>
              <a:schemeClr val="dk2"/>
            </a:solidFill>
            <a:prstDash val="solid"/>
            <a:round/>
            <a:headEnd type="none" w="med" len="med"/>
            <a:tailEnd type="none" w="med" len="med"/>
          </a:ln>
        </p:spPr>
      </p:cxnSp>
      <p:pic>
        <p:nvPicPr>
          <p:cNvPr id="186" name="Google Shape;186;p24" descr="Logotipo&#10;&#10;Descripción generada automáticamente"/>
          <p:cNvPicPr preferRelativeResize="0"/>
          <p:nvPr/>
        </p:nvPicPr>
        <p:blipFill rotWithShape="1">
          <a:blip r:embed="rId3">
            <a:alphaModFix/>
          </a:blip>
          <a:srcRect/>
          <a:stretch/>
        </p:blipFill>
        <p:spPr>
          <a:xfrm>
            <a:off x="7634583" y="135778"/>
            <a:ext cx="1051473" cy="681172"/>
          </a:xfrm>
          <a:prstGeom prst="rect">
            <a:avLst/>
          </a:prstGeom>
          <a:noFill/>
          <a:ln>
            <a:noFill/>
          </a:ln>
        </p:spPr>
      </p:pic>
      <p:pic>
        <p:nvPicPr>
          <p:cNvPr id="187" name="Google Shape;187;p24" descr="Diagrama, Logotipo&#10;&#10;Descripción generada automáticamente"/>
          <p:cNvPicPr preferRelativeResize="0"/>
          <p:nvPr/>
        </p:nvPicPr>
        <p:blipFill rotWithShape="1">
          <a:blip r:embed="rId4">
            <a:alphaModFix/>
          </a:blip>
          <a:srcRect/>
          <a:stretch/>
        </p:blipFill>
        <p:spPr>
          <a:xfrm>
            <a:off x="328324" y="114191"/>
            <a:ext cx="572438" cy="655737"/>
          </a:xfrm>
          <a:prstGeom prst="rect">
            <a:avLst/>
          </a:prstGeom>
          <a:noFill/>
          <a:ln>
            <a:noFill/>
          </a:ln>
        </p:spPr>
      </p:pic>
      <p:pic>
        <p:nvPicPr>
          <p:cNvPr id="188" name="Google Shape;188;p24" descr="Imagen que contiene Icono&#10;&#10;Descripción generada automáticamente"/>
          <p:cNvPicPr preferRelativeResize="0"/>
          <p:nvPr/>
        </p:nvPicPr>
        <p:blipFill rotWithShape="1">
          <a:blip r:embed="rId5">
            <a:alphaModFix/>
          </a:blip>
          <a:srcRect/>
          <a:stretch/>
        </p:blipFill>
        <p:spPr>
          <a:xfrm>
            <a:off x="1080409" y="87333"/>
            <a:ext cx="796587" cy="778061"/>
          </a:xfrm>
          <a:prstGeom prst="rect">
            <a:avLst/>
          </a:prstGeom>
          <a:noFill/>
          <a:ln>
            <a:noFill/>
          </a:ln>
        </p:spPr>
      </p:pic>
      <p:sp>
        <p:nvSpPr>
          <p:cNvPr id="189" name="Google Shape;189;p24"/>
          <p:cNvSpPr txBox="1"/>
          <p:nvPr/>
        </p:nvSpPr>
        <p:spPr>
          <a:xfrm>
            <a:off x="209100" y="1215399"/>
            <a:ext cx="8725800" cy="31932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s" sz="1600" b="1">
                <a:solidFill>
                  <a:srgbClr val="000000"/>
                </a:solidFill>
                <a:latin typeface="Helvetica Neue"/>
                <a:ea typeface="Helvetica Neue"/>
                <a:cs typeface="Helvetica Neue"/>
                <a:sym typeface="Helvetica Neue"/>
              </a:rPr>
              <a:t>Acknowledgements</a:t>
            </a:r>
            <a:endParaRPr sz="1600" b="1" i="0" u="none" strike="noStrike">
              <a:solidFill>
                <a:srgbClr val="000000"/>
              </a:solidFill>
              <a:latin typeface="Helvetica Neue"/>
              <a:ea typeface="Helvetica Neue"/>
              <a:cs typeface="Helvetica Neue"/>
              <a:sym typeface="Helvetica Neue"/>
            </a:endParaRPr>
          </a:p>
          <a:p>
            <a:pPr marL="0" marR="0" lvl="0" indent="0" algn="just" rtl="0">
              <a:spcBef>
                <a:spcPts val="0"/>
              </a:spcBef>
              <a:spcAft>
                <a:spcPts val="0"/>
              </a:spcAft>
              <a:buNone/>
            </a:pPr>
            <a:endParaRPr sz="1600" b="1">
              <a:solidFill>
                <a:srgbClr val="000000"/>
              </a:solidFill>
              <a:latin typeface="Helvetica Neue"/>
              <a:ea typeface="Helvetica Neue"/>
              <a:cs typeface="Helvetica Neue"/>
              <a:sym typeface="Helvetica Neue"/>
            </a:endParaRPr>
          </a:p>
          <a:p>
            <a:pPr marL="0" marR="0" lvl="0" indent="0" algn="l" rtl="0">
              <a:spcBef>
                <a:spcPts val="0"/>
              </a:spcBef>
              <a:spcAft>
                <a:spcPts val="0"/>
              </a:spcAft>
              <a:buNone/>
            </a:pPr>
            <a:r>
              <a:rPr lang="es" sz="1300" b="1">
                <a:solidFill>
                  <a:srgbClr val="000000"/>
                </a:solidFill>
                <a:latin typeface="Helvetica Neue"/>
                <a:ea typeface="Helvetica Neue"/>
                <a:cs typeface="Helvetica Neue"/>
                <a:sym typeface="Helvetica Neue"/>
              </a:rPr>
              <a:t>Prototwin Project </a:t>
            </a:r>
            <a:r>
              <a:rPr lang="es" sz="1300">
                <a:solidFill>
                  <a:srgbClr val="000000"/>
                </a:solidFill>
                <a:latin typeface="Helvetica Neue"/>
                <a:ea typeface="Helvetica Neue"/>
                <a:cs typeface="Helvetica Neue"/>
                <a:sym typeface="Helvetica Neue"/>
              </a:rPr>
              <a:t>(TED2021-130592B-I00) funded by MCIN/AEI/10.13039/501100011033 and by the European Union NextGenerationEU/PRTR.</a:t>
            </a:r>
            <a:endParaRPr sz="1300">
              <a:solidFill>
                <a:srgbClr val="000000"/>
              </a:solidFill>
              <a:latin typeface="Helvetica Neue"/>
              <a:ea typeface="Helvetica Neue"/>
              <a:cs typeface="Helvetica Neue"/>
              <a:sym typeface="Helvetica Neue"/>
            </a:endParaRPr>
          </a:p>
          <a:p>
            <a:pPr marL="0" marR="0" lvl="0" indent="0" algn="l" rtl="0">
              <a:spcBef>
                <a:spcPts val="0"/>
              </a:spcBef>
              <a:spcAft>
                <a:spcPts val="0"/>
              </a:spcAft>
              <a:buNone/>
            </a:pPr>
            <a:endParaRPr sz="1300" b="1">
              <a:solidFill>
                <a:srgbClr val="000000"/>
              </a:solidFill>
              <a:latin typeface="Helvetica Neue"/>
              <a:ea typeface="Helvetica Neue"/>
              <a:cs typeface="Helvetica Neue"/>
              <a:sym typeface="Helvetica Neue"/>
            </a:endParaRPr>
          </a:p>
          <a:p>
            <a:pPr marL="0" lvl="0" indent="0" algn="l" rtl="0">
              <a:spcBef>
                <a:spcPts val="0"/>
              </a:spcBef>
              <a:spcAft>
                <a:spcPts val="0"/>
              </a:spcAft>
              <a:buSzPts val="800"/>
              <a:buNone/>
            </a:pPr>
            <a:r>
              <a:rPr lang="es" sz="1300" b="1">
                <a:solidFill>
                  <a:srgbClr val="000000"/>
                </a:solidFill>
                <a:latin typeface="Helvetica Neue"/>
                <a:ea typeface="Helvetica Neue"/>
                <a:cs typeface="Helvetica Neue"/>
                <a:sym typeface="Helvetica Neue"/>
              </a:rPr>
              <a:t>Fascina Project </a:t>
            </a:r>
            <a:r>
              <a:rPr lang="es" sz="1300">
                <a:solidFill>
                  <a:srgbClr val="000000"/>
                </a:solidFill>
                <a:latin typeface="Helvetica Neue"/>
                <a:ea typeface="Helvetica Neue"/>
                <a:cs typeface="Helvetica Neue"/>
                <a:sym typeface="Helvetica Neue"/>
              </a:rPr>
              <a:t>(PID2021-126998OB-I00) and </a:t>
            </a:r>
            <a:r>
              <a:rPr lang="es" sz="1300" b="1">
                <a:solidFill>
                  <a:srgbClr val="000000"/>
                </a:solidFill>
                <a:latin typeface="Helvetica Neue"/>
                <a:ea typeface="Helvetica Neue"/>
                <a:cs typeface="Helvetica Neue"/>
                <a:sym typeface="Helvetica Neue"/>
              </a:rPr>
              <a:t>3PET Project</a:t>
            </a:r>
            <a:r>
              <a:rPr lang="es" sz="1300">
                <a:solidFill>
                  <a:srgbClr val="000000"/>
                </a:solidFill>
                <a:latin typeface="Helvetica Neue"/>
                <a:ea typeface="Helvetica Neue"/>
                <a:cs typeface="Helvetica Neue"/>
                <a:sym typeface="Helvetica Neue"/>
              </a:rPr>
              <a:t> (PDC2022-133057-I00) funded by MCIN/AEI/10.13039/501100011033 and by the European Union NextGenerationEU/PRTR.</a:t>
            </a:r>
            <a:endParaRPr sz="1300">
              <a:solidFill>
                <a:srgbClr val="000000"/>
              </a:solidFill>
              <a:latin typeface="Helvetica Neue"/>
              <a:ea typeface="Helvetica Neue"/>
              <a:cs typeface="Helvetica Neue"/>
              <a:sym typeface="Helvetica Neue"/>
            </a:endParaRPr>
          </a:p>
          <a:p>
            <a:pPr marL="0" lvl="0" indent="0" algn="l" rtl="0">
              <a:spcBef>
                <a:spcPts val="0"/>
              </a:spcBef>
              <a:spcAft>
                <a:spcPts val="0"/>
              </a:spcAft>
              <a:buSzPts val="800"/>
              <a:buNone/>
            </a:pPr>
            <a:endParaRPr sz="1300">
              <a:solidFill>
                <a:srgbClr val="000000"/>
              </a:solidFill>
              <a:latin typeface="Helvetica Neue"/>
              <a:ea typeface="Helvetica Neue"/>
              <a:cs typeface="Helvetica Neue"/>
              <a:sym typeface="Helvetica Neue"/>
            </a:endParaRPr>
          </a:p>
          <a:p>
            <a:pPr marL="0" lvl="0" indent="0" algn="l" rtl="0">
              <a:spcBef>
                <a:spcPts val="0"/>
              </a:spcBef>
              <a:spcAft>
                <a:spcPts val="0"/>
              </a:spcAft>
              <a:buNone/>
            </a:pPr>
            <a:r>
              <a:rPr lang="es" sz="1300" b="1">
                <a:solidFill>
                  <a:srgbClr val="000000"/>
                </a:solidFill>
                <a:latin typeface="Helvetica Neue"/>
                <a:ea typeface="Helvetica Neue"/>
                <a:cs typeface="Helvetica Neue"/>
                <a:sym typeface="Helvetica Neue"/>
              </a:rPr>
              <a:t>Tartaglia Project </a:t>
            </a:r>
            <a:r>
              <a:rPr lang="es" sz="1300">
                <a:solidFill>
                  <a:srgbClr val="000000"/>
                </a:solidFill>
                <a:latin typeface="Helvetica Neue"/>
                <a:ea typeface="Helvetica Neue"/>
                <a:cs typeface="Helvetica Neue"/>
                <a:sym typeface="Helvetica Neue"/>
              </a:rPr>
              <a:t>(MIA.2021.M02.0005) - Ministerio de Asuntos Económicos y Transformación Digital, financiado con fondos del Plan de Recuperación, Resiliencia y Transformación de la Unión Europea a través de los fondos </a:t>
            </a:r>
            <a:r>
              <a:rPr lang="es" sz="1300" i="1">
                <a:solidFill>
                  <a:srgbClr val="000000"/>
                </a:solidFill>
                <a:latin typeface="Helvetica Neue"/>
                <a:ea typeface="Helvetica Neue"/>
                <a:cs typeface="Helvetica Neue"/>
                <a:sym typeface="Helvetica Neue"/>
              </a:rPr>
              <a:t>Next Generation EU</a:t>
            </a:r>
            <a:r>
              <a:rPr lang="es" sz="1300">
                <a:solidFill>
                  <a:srgbClr val="000000"/>
                </a:solidFill>
                <a:latin typeface="Helvetica Neue"/>
                <a:ea typeface="Helvetica Neue"/>
                <a:cs typeface="Helvetica Neue"/>
                <a:sym typeface="Helvetica Neue"/>
              </a:rPr>
              <a:t>. TARTAGLIA está enmarcado dentro del programa Misiones de I+D en Inteligencia Artificial de la agenda España Digital 2025 y de la Estrategia Nacional de Inteligencia Artificial.</a:t>
            </a:r>
            <a:endParaRPr sz="1300">
              <a:solidFill>
                <a:srgbClr val="000000"/>
              </a:solidFill>
              <a:latin typeface="Helvetica Neue"/>
              <a:ea typeface="Helvetica Neue"/>
              <a:cs typeface="Helvetica Neue"/>
              <a:sym typeface="Helvetica Neue"/>
            </a:endParaRPr>
          </a:p>
          <a:p>
            <a:pPr marL="0" lvl="0" indent="0" algn="l" rtl="0">
              <a:spcBef>
                <a:spcPts val="0"/>
              </a:spcBef>
              <a:spcAft>
                <a:spcPts val="0"/>
              </a:spcAft>
              <a:buClr>
                <a:srgbClr val="EEEEEE"/>
              </a:buClr>
              <a:buFont typeface="Arial"/>
              <a:buNone/>
            </a:pPr>
            <a:endParaRPr sz="1300">
              <a:solidFill>
                <a:srgbClr val="000000"/>
              </a:solidFill>
              <a:latin typeface="Helvetica Neue"/>
              <a:ea typeface="Helvetica Neue"/>
              <a:cs typeface="Helvetica Neue"/>
              <a:sym typeface="Helvetica Neue"/>
            </a:endParaRPr>
          </a:p>
          <a:p>
            <a:pPr marL="0" lvl="0" indent="0" algn="l" rtl="0">
              <a:lnSpc>
                <a:spcPct val="115000"/>
              </a:lnSpc>
              <a:spcBef>
                <a:spcPts val="0"/>
              </a:spcBef>
              <a:spcAft>
                <a:spcPts val="0"/>
              </a:spcAft>
              <a:buClr>
                <a:srgbClr val="EEEEEE"/>
              </a:buClr>
              <a:buSzPts val="1100"/>
              <a:buFont typeface="Arial"/>
              <a:buNone/>
            </a:pPr>
            <a:r>
              <a:rPr lang="es" sz="1300">
                <a:solidFill>
                  <a:srgbClr val="000000"/>
                </a:solidFill>
                <a:latin typeface="Helvetica Neue"/>
                <a:ea typeface="Helvetica Neue"/>
                <a:cs typeface="Helvetica Neue"/>
                <a:sym typeface="Helvetica Neue"/>
              </a:rPr>
              <a:t>Pablo Cabrales was also funded by </a:t>
            </a:r>
            <a:r>
              <a:rPr lang="es" sz="1300" b="1">
                <a:solidFill>
                  <a:srgbClr val="000000"/>
                </a:solidFill>
                <a:latin typeface="Helvetica Neue"/>
                <a:ea typeface="Helvetica Neue"/>
                <a:cs typeface="Helvetica Neue"/>
                <a:sym typeface="Helvetica Neue"/>
              </a:rPr>
              <a:t>Complutense University </a:t>
            </a:r>
            <a:r>
              <a:rPr lang="es" sz="1300">
                <a:solidFill>
                  <a:srgbClr val="000000"/>
                </a:solidFill>
                <a:latin typeface="Helvetica Neue"/>
                <a:ea typeface="Helvetica Neue"/>
                <a:cs typeface="Helvetica Neue"/>
                <a:sym typeface="Helvetica Neue"/>
              </a:rPr>
              <a:t>Predoctoral Fellowship and </a:t>
            </a:r>
            <a:r>
              <a:rPr lang="es" sz="1300" b="1">
                <a:solidFill>
                  <a:srgbClr val="000000"/>
                </a:solidFill>
                <a:latin typeface="Helvetica Neue"/>
                <a:ea typeface="Helvetica Neue"/>
                <a:cs typeface="Helvetica Neue"/>
                <a:sym typeface="Helvetica Neue"/>
              </a:rPr>
              <a:t>Santander Bank</a:t>
            </a:r>
            <a:endParaRPr sz="1300" b="1">
              <a:solidFill>
                <a:srgbClr val="000000"/>
              </a:solidFill>
              <a:latin typeface="Helvetica Neue"/>
              <a:ea typeface="Helvetica Neue"/>
              <a:cs typeface="Helvetica Neue"/>
              <a:sym typeface="Helvetica Neue"/>
            </a:endParaRPr>
          </a:p>
          <a:p>
            <a:pPr marL="0" lvl="0" indent="0" algn="just" rtl="0">
              <a:spcBef>
                <a:spcPts val="0"/>
              </a:spcBef>
              <a:spcAft>
                <a:spcPts val="0"/>
              </a:spcAft>
              <a:buSzPts val="800"/>
              <a:buNone/>
            </a:pPr>
            <a:endParaRPr sz="1300">
              <a:solidFill>
                <a:srgbClr val="000000"/>
              </a:solidFill>
            </a:endParaRPr>
          </a:p>
        </p:txBody>
      </p:sp>
      <p:pic>
        <p:nvPicPr>
          <p:cNvPr id="190" name="Google Shape;190;p24" descr="Imagen que contiene Logotipo&#10;&#10;Descripción generada automáticamente"/>
          <p:cNvPicPr preferRelativeResize="0"/>
          <p:nvPr/>
        </p:nvPicPr>
        <p:blipFill rotWithShape="1">
          <a:blip r:embed="rId6">
            <a:alphaModFix/>
          </a:blip>
          <a:srcRect/>
          <a:stretch/>
        </p:blipFill>
        <p:spPr>
          <a:xfrm>
            <a:off x="2020910" y="98790"/>
            <a:ext cx="1372095" cy="755146"/>
          </a:xfrm>
          <a:prstGeom prst="rect">
            <a:avLst/>
          </a:prstGeom>
          <a:noFill/>
          <a:ln>
            <a:noFill/>
          </a:ln>
        </p:spPr>
      </p:pic>
      <p:sp>
        <p:nvSpPr>
          <p:cNvPr id="191" name="Google Shape;191;p24" descr="Inicio"/>
          <p:cNvSpPr/>
          <p:nvPr/>
        </p:nvSpPr>
        <p:spPr>
          <a:xfrm>
            <a:off x="4457700" y="2457450"/>
            <a:ext cx="228600" cy="22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00"/>
              </a:solidFill>
              <a:latin typeface="Calibri"/>
              <a:ea typeface="Calibri"/>
              <a:cs typeface="Calibri"/>
              <a:sym typeface="Calibri"/>
            </a:endParaRPr>
          </a:p>
        </p:txBody>
      </p:sp>
      <p:pic>
        <p:nvPicPr>
          <p:cNvPr id="192" name="Google Shape;192;p24"/>
          <p:cNvPicPr preferRelativeResize="0"/>
          <p:nvPr/>
        </p:nvPicPr>
        <p:blipFill rotWithShape="1">
          <a:blip r:embed="rId7">
            <a:alphaModFix/>
          </a:blip>
          <a:srcRect r="23406"/>
          <a:stretch/>
        </p:blipFill>
        <p:spPr>
          <a:xfrm>
            <a:off x="3487253" y="144175"/>
            <a:ext cx="2637324" cy="664375"/>
          </a:xfrm>
          <a:prstGeom prst="rect">
            <a:avLst/>
          </a:prstGeom>
          <a:noFill/>
          <a:ln>
            <a:noFill/>
          </a:ln>
        </p:spPr>
      </p:pic>
      <p:pic>
        <p:nvPicPr>
          <p:cNvPr id="193" name="Google Shape;193;p24"/>
          <p:cNvPicPr preferRelativeResize="0"/>
          <p:nvPr/>
        </p:nvPicPr>
        <p:blipFill rotWithShape="1">
          <a:blip r:embed="rId8">
            <a:alphaModFix/>
          </a:blip>
          <a:srcRect/>
          <a:stretch/>
        </p:blipFill>
        <p:spPr>
          <a:xfrm>
            <a:off x="6" y="4408599"/>
            <a:ext cx="9144000" cy="644652"/>
          </a:xfrm>
          <a:prstGeom prst="rect">
            <a:avLst/>
          </a:prstGeom>
          <a:noFill/>
          <a:ln>
            <a:noFill/>
          </a:ln>
        </p:spPr>
      </p:pic>
      <p:pic>
        <p:nvPicPr>
          <p:cNvPr id="194" name="Google Shape;194;p24"/>
          <p:cNvPicPr preferRelativeResize="0"/>
          <p:nvPr/>
        </p:nvPicPr>
        <p:blipFill>
          <a:blip r:embed="rId9">
            <a:alphaModFix/>
          </a:blip>
          <a:stretch>
            <a:fillRect/>
          </a:stretch>
        </p:blipFill>
        <p:spPr>
          <a:xfrm>
            <a:off x="6218825" y="101475"/>
            <a:ext cx="1255238" cy="681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5"/>
          <p:cNvPicPr preferRelativeResize="0"/>
          <p:nvPr/>
        </p:nvPicPr>
        <p:blipFill>
          <a:blip r:embed="rId3">
            <a:alphaModFix/>
          </a:blip>
          <a:stretch>
            <a:fillRect/>
          </a:stretch>
        </p:blipFill>
        <p:spPr>
          <a:xfrm>
            <a:off x="1235100" y="893600"/>
            <a:ext cx="6352276" cy="3433549"/>
          </a:xfrm>
          <a:prstGeom prst="rect">
            <a:avLst/>
          </a:prstGeom>
          <a:noFill/>
          <a:ln>
            <a:noFill/>
          </a:ln>
        </p:spPr>
      </p:pic>
      <p:cxnSp>
        <p:nvCxnSpPr>
          <p:cNvPr id="200" name="Google Shape;200;p25"/>
          <p:cNvCxnSpPr/>
          <p:nvPr/>
        </p:nvCxnSpPr>
        <p:spPr>
          <a:xfrm>
            <a:off x="9637025" y="561825"/>
            <a:ext cx="130800" cy="0"/>
          </a:xfrm>
          <a:prstGeom prst="straightConnector1">
            <a:avLst/>
          </a:prstGeom>
          <a:noFill/>
          <a:ln w="9525" cap="flat" cmpd="sng">
            <a:solidFill>
              <a:schemeClr val="dk2"/>
            </a:solidFill>
            <a:prstDash val="solid"/>
            <a:round/>
            <a:headEnd type="none" w="med" len="med"/>
            <a:tailEnd type="none" w="med" len="med"/>
          </a:ln>
        </p:spPr>
      </p:cxnSp>
      <p:sp>
        <p:nvSpPr>
          <p:cNvPr id="201" name="Google Shape;201;p25"/>
          <p:cNvSpPr txBox="1"/>
          <p:nvPr/>
        </p:nvSpPr>
        <p:spPr>
          <a:xfrm>
            <a:off x="784125" y="306225"/>
            <a:ext cx="8595600" cy="5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300" b="1">
                <a:solidFill>
                  <a:schemeClr val="dk1"/>
                </a:solidFill>
                <a:latin typeface="Helvetica Neue"/>
                <a:ea typeface="Helvetica Neue"/>
                <a:cs typeface="Helvetica Neue"/>
                <a:sym typeface="Helvetica Neue"/>
              </a:rPr>
              <a:t>Thank you! Questions?</a:t>
            </a:r>
            <a:endParaRPr sz="2300" b="1">
              <a:solidFill>
                <a:schemeClr val="dk1"/>
              </a:solidFill>
              <a:latin typeface="Helvetica Neue"/>
              <a:ea typeface="Helvetica Neue"/>
              <a:cs typeface="Helvetica Neue"/>
              <a:sym typeface="Helvetica Neue"/>
            </a:endParaRPr>
          </a:p>
        </p:txBody>
      </p:sp>
      <p:sp>
        <p:nvSpPr>
          <p:cNvPr id="202" name="Google Shape;202;p25"/>
          <p:cNvSpPr txBox="1"/>
          <p:nvPr/>
        </p:nvSpPr>
        <p:spPr>
          <a:xfrm>
            <a:off x="784125" y="4280325"/>
            <a:ext cx="5475000" cy="714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s" sz="1600">
                <a:solidFill>
                  <a:schemeClr val="dk1"/>
                </a:solidFill>
                <a:latin typeface="Helvetica Neue"/>
                <a:ea typeface="Helvetica Neue"/>
                <a:cs typeface="Helvetica Neue"/>
                <a:sym typeface="Helvetica Neue"/>
              </a:rPr>
              <a:t>Pablo Cabrales Miró-Granada (</a:t>
            </a:r>
            <a:r>
              <a:rPr lang="es" sz="1600" u="sng">
                <a:solidFill>
                  <a:srgbClr val="0000FF"/>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pcabrale@ucm.es</a:t>
            </a:r>
            <a:r>
              <a:rPr lang="es" sz="1600">
                <a:solidFill>
                  <a:schemeClr val="dk1"/>
                </a:solidFill>
                <a:latin typeface="Helvetica Neue"/>
                <a:ea typeface="Helvetica Neue"/>
                <a:cs typeface="Helvetica Neue"/>
                <a:sym typeface="Helvetica Neue"/>
              </a:rPr>
              <a:t>)</a:t>
            </a:r>
            <a:endParaRPr sz="16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s" sz="1600">
                <a:solidFill>
                  <a:schemeClr val="dk1"/>
                </a:solidFill>
                <a:latin typeface="Helvetica Neue"/>
                <a:ea typeface="Helvetica Neue"/>
                <a:cs typeface="Helvetica Neue"/>
                <a:sym typeface="Helvetica Neue"/>
              </a:rPr>
              <a:t>Grupo de Física Nuclear @ UCM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
              <a:t>Additional material</a:t>
            </a:r>
            <a:endParaRPr/>
          </a:p>
        </p:txBody>
      </p:sp>
      <p:sp>
        <p:nvSpPr>
          <p:cNvPr id="208" name="Google Shape;208;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cxnSp>
        <p:nvCxnSpPr>
          <p:cNvPr id="213" name="Google Shape;213;p27"/>
          <p:cNvCxnSpPr/>
          <p:nvPr/>
        </p:nvCxnSpPr>
        <p:spPr>
          <a:xfrm>
            <a:off x="9637025" y="561825"/>
            <a:ext cx="130800" cy="0"/>
          </a:xfrm>
          <a:prstGeom prst="straightConnector1">
            <a:avLst/>
          </a:prstGeom>
          <a:noFill/>
          <a:ln w="9525" cap="flat" cmpd="sng">
            <a:solidFill>
              <a:schemeClr val="dk2"/>
            </a:solidFill>
            <a:prstDash val="solid"/>
            <a:round/>
            <a:headEnd type="none" w="med" len="med"/>
            <a:tailEnd type="none" w="med" len="med"/>
          </a:ln>
        </p:spPr>
      </p:cxnSp>
      <p:sp>
        <p:nvSpPr>
          <p:cNvPr id="214" name="Google Shape;214;p27"/>
          <p:cNvSpPr txBox="1"/>
          <p:nvPr/>
        </p:nvSpPr>
        <p:spPr>
          <a:xfrm>
            <a:off x="710200" y="1014125"/>
            <a:ext cx="8433900" cy="34482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Helvetica Neue"/>
              <a:buChar char="●"/>
            </a:pPr>
            <a:r>
              <a:rPr lang="es" sz="1800">
                <a:solidFill>
                  <a:schemeClr val="dk1"/>
                </a:solidFill>
                <a:latin typeface="Helvetica Neue"/>
                <a:ea typeface="Helvetica Neue"/>
                <a:cs typeface="Helvetica Neue"/>
                <a:sym typeface="Helvetica Neue"/>
              </a:rPr>
              <a:t>Protons leave correlated effect through image: </a:t>
            </a:r>
            <a:endParaRPr sz="1800">
              <a:solidFill>
                <a:schemeClr val="dk1"/>
              </a:solidFill>
              <a:latin typeface="Helvetica Neue"/>
              <a:ea typeface="Helvetica Neue"/>
              <a:cs typeface="Helvetica Neue"/>
              <a:sym typeface="Helvetica Neue"/>
            </a:endParaRPr>
          </a:p>
          <a:p>
            <a:pPr marL="914400" lvl="1" indent="-342900" algn="l" rtl="0">
              <a:lnSpc>
                <a:spcPct val="150000"/>
              </a:lnSpc>
              <a:spcBef>
                <a:spcPts val="0"/>
              </a:spcBef>
              <a:spcAft>
                <a:spcPts val="0"/>
              </a:spcAft>
              <a:buClr>
                <a:schemeClr val="dk1"/>
              </a:buClr>
              <a:buSzPts val="1800"/>
              <a:buFont typeface="Helvetica Neue"/>
              <a:buChar char="○"/>
            </a:pPr>
            <a:r>
              <a:rPr lang="es" sz="1800">
                <a:solidFill>
                  <a:schemeClr val="dk1"/>
                </a:solidFill>
                <a:latin typeface="Helvetica Neue"/>
                <a:ea typeface="Helvetica Neue"/>
                <a:cs typeface="Helvetica Neue"/>
                <a:sym typeface="Helvetica Neue"/>
              </a:rPr>
              <a:t>CNN + Vision Transformers (nnFormer) better than </a:t>
            </a:r>
            <a:endParaRPr sz="1800">
              <a:solidFill>
                <a:schemeClr val="dk1"/>
              </a:solidFill>
              <a:latin typeface="Helvetica Neue"/>
              <a:ea typeface="Helvetica Neue"/>
              <a:cs typeface="Helvetica Neue"/>
              <a:sym typeface="Helvetica Neue"/>
            </a:endParaRPr>
          </a:p>
          <a:p>
            <a:pPr marL="914400" lvl="0" indent="0" algn="l" rtl="0">
              <a:lnSpc>
                <a:spcPct val="150000"/>
              </a:lnSpc>
              <a:spcBef>
                <a:spcPts val="0"/>
              </a:spcBef>
              <a:spcAft>
                <a:spcPts val="0"/>
              </a:spcAft>
              <a:buNone/>
            </a:pPr>
            <a:r>
              <a:rPr lang="es" sz="1800">
                <a:solidFill>
                  <a:schemeClr val="dk1"/>
                </a:solidFill>
                <a:latin typeface="Helvetica Neue"/>
                <a:ea typeface="Helvetica Neue"/>
                <a:cs typeface="Helvetica Neue"/>
                <a:sym typeface="Helvetica Neue"/>
              </a:rPr>
              <a:t>pure CNN (nnUnet) </a:t>
            </a:r>
            <a:r>
              <a:rPr lang="es" sz="1800" b="1">
                <a:solidFill>
                  <a:schemeClr val="dk1"/>
                </a:solidFill>
                <a:latin typeface="Helvetica Neue"/>
                <a:ea typeface="Helvetica Neue"/>
                <a:cs typeface="Helvetica Neue"/>
                <a:sym typeface="Helvetica Neue"/>
              </a:rPr>
              <a:t>?</a:t>
            </a:r>
            <a:endParaRPr sz="1800" b="1">
              <a:solidFill>
                <a:schemeClr val="dk1"/>
              </a:solidFill>
              <a:latin typeface="Helvetica Neue"/>
              <a:ea typeface="Helvetica Neue"/>
              <a:cs typeface="Helvetica Neue"/>
              <a:sym typeface="Helvetica Neue"/>
            </a:endParaRPr>
          </a:p>
          <a:p>
            <a:pPr marL="457200" lvl="0" indent="-342900" algn="l" rtl="0">
              <a:lnSpc>
                <a:spcPct val="150000"/>
              </a:lnSpc>
              <a:spcBef>
                <a:spcPts val="0"/>
              </a:spcBef>
              <a:spcAft>
                <a:spcPts val="0"/>
              </a:spcAft>
              <a:buClr>
                <a:schemeClr val="dk1"/>
              </a:buClr>
              <a:buSzPts val="1800"/>
              <a:buFont typeface="Helvetica Neue"/>
              <a:buChar char="●"/>
            </a:pPr>
            <a:r>
              <a:rPr lang="es" sz="1800">
                <a:solidFill>
                  <a:schemeClr val="dk1"/>
                </a:solidFill>
                <a:latin typeface="Helvetica Neue"/>
                <a:ea typeface="Helvetica Neue"/>
                <a:cs typeface="Helvetica Neue"/>
                <a:sym typeface="Helvetica Neue"/>
              </a:rPr>
              <a:t>Images are 3D and large (128⨯96x128) for GPU</a:t>
            </a:r>
            <a:endParaRPr sz="1800">
              <a:solidFill>
                <a:schemeClr val="dk1"/>
              </a:solidFill>
              <a:latin typeface="Helvetica Neue"/>
              <a:ea typeface="Helvetica Neue"/>
              <a:cs typeface="Helvetica Neue"/>
              <a:sym typeface="Helvetica Neue"/>
            </a:endParaRPr>
          </a:p>
          <a:p>
            <a:pPr marL="914400" lvl="1" indent="-342900" algn="l" rtl="0">
              <a:lnSpc>
                <a:spcPct val="150000"/>
              </a:lnSpc>
              <a:spcBef>
                <a:spcPts val="0"/>
              </a:spcBef>
              <a:spcAft>
                <a:spcPts val="0"/>
              </a:spcAft>
              <a:buClr>
                <a:schemeClr val="dk1"/>
              </a:buClr>
              <a:buSzPts val="1800"/>
              <a:buFont typeface="Helvetica Neue"/>
              <a:buChar char="○"/>
            </a:pPr>
            <a:r>
              <a:rPr lang="es" sz="1800">
                <a:solidFill>
                  <a:schemeClr val="dk1"/>
                </a:solidFill>
                <a:latin typeface="Helvetica Neue"/>
                <a:ea typeface="Helvetica Neue"/>
                <a:cs typeface="Helvetica Neue"/>
                <a:sym typeface="Helvetica Neue"/>
              </a:rPr>
              <a:t>Batch size = 1, accumulated gradients for stability</a:t>
            </a:r>
            <a:endParaRPr sz="1800">
              <a:solidFill>
                <a:schemeClr val="dk1"/>
              </a:solidFill>
              <a:latin typeface="Helvetica Neue"/>
              <a:ea typeface="Helvetica Neue"/>
              <a:cs typeface="Helvetica Neue"/>
              <a:sym typeface="Helvetica Neue"/>
            </a:endParaRPr>
          </a:p>
          <a:p>
            <a:pPr marL="457200" lvl="0" indent="-342900" algn="l" rtl="0">
              <a:lnSpc>
                <a:spcPct val="150000"/>
              </a:lnSpc>
              <a:spcBef>
                <a:spcPts val="0"/>
              </a:spcBef>
              <a:spcAft>
                <a:spcPts val="0"/>
              </a:spcAft>
              <a:buClr>
                <a:schemeClr val="dk1"/>
              </a:buClr>
              <a:buSzPts val="1800"/>
              <a:buFont typeface="Helvetica Neue"/>
              <a:buChar char="●"/>
            </a:pPr>
            <a:r>
              <a:rPr lang="es" sz="1800">
                <a:solidFill>
                  <a:schemeClr val="dk1"/>
                </a:solidFill>
                <a:latin typeface="Helvetica Neue"/>
                <a:ea typeface="Helvetica Neue"/>
                <a:cs typeface="Helvetica Neue"/>
                <a:sym typeface="Helvetica Neue"/>
              </a:rPr>
              <a:t>Optimizer choice is key for fast and accurate convergence:</a:t>
            </a:r>
            <a:endParaRPr sz="1800">
              <a:solidFill>
                <a:schemeClr val="dk1"/>
              </a:solidFill>
              <a:latin typeface="Helvetica Neue"/>
              <a:ea typeface="Helvetica Neue"/>
              <a:cs typeface="Helvetica Neue"/>
              <a:sym typeface="Helvetica Neue"/>
            </a:endParaRPr>
          </a:p>
          <a:p>
            <a:pPr marL="914400" lvl="1" indent="-342900" algn="l" rtl="0">
              <a:lnSpc>
                <a:spcPct val="150000"/>
              </a:lnSpc>
              <a:spcBef>
                <a:spcPts val="0"/>
              </a:spcBef>
              <a:spcAft>
                <a:spcPts val="0"/>
              </a:spcAft>
              <a:buClr>
                <a:schemeClr val="dk1"/>
              </a:buClr>
              <a:buSzPts val="1800"/>
              <a:buFont typeface="Helvetica Neue"/>
              <a:buChar char="○"/>
            </a:pPr>
            <a:r>
              <a:rPr lang="es" sz="1800">
                <a:solidFill>
                  <a:schemeClr val="dk1"/>
                </a:solidFill>
                <a:latin typeface="Helvetica Neue"/>
                <a:ea typeface="Helvetica Neue"/>
                <a:cs typeface="Helvetica Neue"/>
                <a:sym typeface="Helvetica Neue"/>
              </a:rPr>
              <a:t>AdamW with initial learning rate of 0.001 and cosine scheduling</a:t>
            </a:r>
            <a:endParaRPr sz="1800">
              <a:solidFill>
                <a:schemeClr val="dk1"/>
              </a:solidFill>
              <a:latin typeface="Helvetica Neue"/>
              <a:ea typeface="Helvetica Neue"/>
              <a:cs typeface="Helvetica Neue"/>
              <a:sym typeface="Helvetica Neue"/>
            </a:endParaRPr>
          </a:p>
          <a:p>
            <a:pPr marL="457200" lvl="0" indent="-342900" algn="l" rtl="0">
              <a:lnSpc>
                <a:spcPct val="150000"/>
              </a:lnSpc>
              <a:spcBef>
                <a:spcPts val="0"/>
              </a:spcBef>
              <a:spcAft>
                <a:spcPts val="0"/>
              </a:spcAft>
              <a:buClr>
                <a:schemeClr val="dk1"/>
              </a:buClr>
              <a:buSzPts val="1800"/>
              <a:buFont typeface="Helvetica Neue"/>
              <a:buChar char="●"/>
            </a:pPr>
            <a:endParaRPr sz="1800">
              <a:solidFill>
                <a:schemeClr val="dk1"/>
              </a:solidFill>
              <a:latin typeface="Helvetica Neue"/>
              <a:ea typeface="Helvetica Neue"/>
              <a:cs typeface="Helvetica Neue"/>
              <a:sym typeface="Helvetica Neue"/>
            </a:endParaRPr>
          </a:p>
        </p:txBody>
      </p:sp>
      <p:sp>
        <p:nvSpPr>
          <p:cNvPr id="215" name="Google Shape;215;p27"/>
          <p:cNvSpPr txBox="1"/>
          <p:nvPr/>
        </p:nvSpPr>
        <p:spPr>
          <a:xfrm>
            <a:off x="710200" y="192375"/>
            <a:ext cx="64851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300" b="1">
                <a:solidFill>
                  <a:schemeClr val="dk1"/>
                </a:solidFill>
                <a:latin typeface="Helvetica Neue"/>
                <a:ea typeface="Helvetica Neue"/>
                <a:cs typeface="Helvetica Neue"/>
                <a:sym typeface="Helvetica Neue"/>
              </a:rPr>
              <a:t>Deep Learning Architecture and Training:</a:t>
            </a:r>
            <a:endParaRPr sz="2400" b="1">
              <a:solidFill>
                <a:schemeClr val="dk1"/>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5057850" y="617051"/>
            <a:ext cx="3944250" cy="2615499"/>
          </a:xfrm>
          <a:prstGeom prst="rect">
            <a:avLst/>
          </a:prstGeom>
          <a:noFill/>
          <a:ln>
            <a:noFill/>
          </a:ln>
        </p:spPr>
      </p:pic>
      <p:pic>
        <p:nvPicPr>
          <p:cNvPr id="66" name="Google Shape;66;p14"/>
          <p:cNvPicPr preferRelativeResize="0"/>
          <p:nvPr/>
        </p:nvPicPr>
        <p:blipFill rotWithShape="1">
          <a:blip r:embed="rId4">
            <a:alphaModFix/>
          </a:blip>
          <a:srcRect l="50008" t="6127" r="5759" b="3235"/>
          <a:stretch/>
        </p:blipFill>
        <p:spPr>
          <a:xfrm>
            <a:off x="7245979" y="3232550"/>
            <a:ext cx="1825925" cy="1780450"/>
          </a:xfrm>
          <a:prstGeom prst="rect">
            <a:avLst/>
          </a:prstGeom>
          <a:noFill/>
          <a:ln>
            <a:noFill/>
          </a:ln>
        </p:spPr>
      </p:pic>
      <p:sp>
        <p:nvSpPr>
          <p:cNvPr id="67" name="Google Shape;67;p14"/>
          <p:cNvSpPr txBox="1"/>
          <p:nvPr/>
        </p:nvSpPr>
        <p:spPr>
          <a:xfrm>
            <a:off x="726525" y="192375"/>
            <a:ext cx="7524600" cy="129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b="1">
                <a:solidFill>
                  <a:schemeClr val="dk1"/>
                </a:solidFill>
                <a:latin typeface="Helvetica Neue"/>
                <a:ea typeface="Helvetica Neue"/>
                <a:cs typeface="Helvetica Neue"/>
                <a:sym typeface="Helvetica Neue"/>
              </a:rPr>
              <a:t>Opportunities and Challenges in Proton Therapy</a:t>
            </a:r>
            <a:endParaRPr sz="2400" b="1">
              <a:solidFill>
                <a:schemeClr val="dk1"/>
              </a:solidFill>
              <a:latin typeface="Helvetica Neue"/>
              <a:ea typeface="Helvetica Neue"/>
              <a:cs typeface="Helvetica Neue"/>
              <a:sym typeface="Helvetica Neue"/>
            </a:endParaRPr>
          </a:p>
        </p:txBody>
      </p:sp>
      <p:sp>
        <p:nvSpPr>
          <p:cNvPr id="68" name="Google Shape;68;p14"/>
          <p:cNvSpPr txBox="1"/>
          <p:nvPr/>
        </p:nvSpPr>
        <p:spPr>
          <a:xfrm>
            <a:off x="574100" y="1952277"/>
            <a:ext cx="4667400" cy="2071200"/>
          </a:xfrm>
          <a:prstGeom prst="rect">
            <a:avLst/>
          </a:prstGeom>
          <a:noFill/>
          <a:ln>
            <a:noFill/>
          </a:ln>
        </p:spPr>
        <p:txBody>
          <a:bodyPr spcFirstLastPara="1" wrap="square" lIns="91425" tIns="91425" rIns="91425" bIns="91425" anchor="t" anchorCtr="0">
            <a:noAutofit/>
          </a:bodyPr>
          <a:lstStyle/>
          <a:p>
            <a:pPr marL="457200" lvl="0" indent="-330200" algn="l" rtl="0">
              <a:lnSpc>
                <a:spcPct val="135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But more sensitive to uncertainties: </a:t>
            </a:r>
            <a:endParaRPr sz="1600">
              <a:solidFill>
                <a:schemeClr val="dk1"/>
              </a:solidFill>
              <a:latin typeface="Helvetica Neue"/>
              <a:ea typeface="Helvetica Neue"/>
              <a:cs typeface="Helvetica Neue"/>
              <a:sym typeface="Helvetica Neue"/>
            </a:endParaRPr>
          </a:p>
          <a:p>
            <a:pPr marL="457200" lvl="0" indent="0" algn="l" rtl="0">
              <a:lnSpc>
                <a:spcPct val="135000"/>
              </a:lnSpc>
              <a:spcBef>
                <a:spcPts val="0"/>
              </a:spcBef>
              <a:spcAft>
                <a:spcPts val="0"/>
              </a:spcAft>
              <a:buNone/>
            </a:pPr>
            <a:r>
              <a:rPr lang="es" sz="1600">
                <a:solidFill>
                  <a:schemeClr val="dk1"/>
                </a:solidFill>
                <a:latin typeface="Helvetica Neue"/>
                <a:ea typeface="Helvetica Neue"/>
                <a:cs typeface="Helvetica Neue"/>
                <a:sym typeface="Helvetica Neue"/>
              </a:rPr>
              <a:t>patient position, organ motion, physical parameters…</a:t>
            </a:r>
            <a:endParaRPr sz="1600">
              <a:solidFill>
                <a:schemeClr val="dk1"/>
              </a:solidFill>
              <a:latin typeface="Helvetica Neue"/>
              <a:ea typeface="Helvetica Neue"/>
              <a:cs typeface="Helvetica Neue"/>
              <a:sym typeface="Helvetica Neue"/>
            </a:endParaRPr>
          </a:p>
          <a:p>
            <a:pPr marL="457200" lvl="0" indent="-330200" algn="l" rtl="0">
              <a:lnSpc>
                <a:spcPct val="135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Because protons stop at Bragg Peak (no exit dose, can’t directly verify where radiation (dose) was delivered</a:t>
            </a:r>
            <a:endParaRPr sz="1600" b="1">
              <a:solidFill>
                <a:schemeClr val="dk1"/>
              </a:solidFill>
              <a:latin typeface="Helvetica Neue"/>
              <a:ea typeface="Helvetica Neue"/>
              <a:cs typeface="Helvetica Neue"/>
              <a:sym typeface="Helvetica Neue"/>
            </a:endParaRPr>
          </a:p>
        </p:txBody>
      </p:sp>
      <p:pic>
        <p:nvPicPr>
          <p:cNvPr id="69" name="Google Shape;69;p14"/>
          <p:cNvPicPr preferRelativeResize="0"/>
          <p:nvPr/>
        </p:nvPicPr>
        <p:blipFill rotWithShape="1">
          <a:blip r:embed="rId4">
            <a:alphaModFix/>
          </a:blip>
          <a:srcRect t="6127" r="51071" b="3235"/>
          <a:stretch/>
        </p:blipFill>
        <p:spPr>
          <a:xfrm>
            <a:off x="5153325" y="3232550"/>
            <a:ext cx="2019800" cy="1780450"/>
          </a:xfrm>
          <a:prstGeom prst="rect">
            <a:avLst/>
          </a:prstGeom>
          <a:noFill/>
          <a:ln>
            <a:noFill/>
          </a:ln>
        </p:spPr>
      </p:pic>
      <p:sp>
        <p:nvSpPr>
          <p:cNvPr id="70" name="Google Shape;70;p14"/>
          <p:cNvSpPr txBox="1"/>
          <p:nvPr/>
        </p:nvSpPr>
        <p:spPr>
          <a:xfrm>
            <a:off x="6447725" y="4661400"/>
            <a:ext cx="725400" cy="3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lt1"/>
                </a:solidFill>
                <a:latin typeface="Helvetica Neue"/>
                <a:ea typeface="Helvetica Neue"/>
                <a:cs typeface="Helvetica Neue"/>
                <a:sym typeface="Helvetica Neue"/>
              </a:rPr>
              <a:t>X-rays</a:t>
            </a:r>
            <a:endParaRPr>
              <a:solidFill>
                <a:schemeClr val="lt1"/>
              </a:solidFill>
              <a:latin typeface="Helvetica Neue"/>
              <a:ea typeface="Helvetica Neue"/>
              <a:cs typeface="Helvetica Neue"/>
              <a:sym typeface="Helvetica Neue"/>
            </a:endParaRPr>
          </a:p>
        </p:txBody>
      </p:sp>
      <p:sp>
        <p:nvSpPr>
          <p:cNvPr id="71" name="Google Shape;71;p14"/>
          <p:cNvSpPr txBox="1"/>
          <p:nvPr/>
        </p:nvSpPr>
        <p:spPr>
          <a:xfrm>
            <a:off x="7173125" y="4661400"/>
            <a:ext cx="835800" cy="351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a:solidFill>
                  <a:schemeClr val="lt1"/>
                </a:solidFill>
                <a:latin typeface="Helvetica Neue"/>
                <a:ea typeface="Helvetica Neue"/>
                <a:cs typeface="Helvetica Neue"/>
                <a:sym typeface="Helvetica Neue"/>
              </a:rPr>
              <a:t>Protons</a:t>
            </a:r>
            <a:endParaRPr>
              <a:solidFill>
                <a:schemeClr val="lt1"/>
              </a:solidFill>
              <a:latin typeface="Helvetica Neue"/>
              <a:ea typeface="Helvetica Neue"/>
              <a:cs typeface="Helvetica Neue"/>
              <a:sym typeface="Helvetica Neue"/>
            </a:endParaRPr>
          </a:p>
        </p:txBody>
      </p:sp>
      <p:sp>
        <p:nvSpPr>
          <p:cNvPr id="72" name="Google Shape;72;p14"/>
          <p:cNvSpPr txBox="1"/>
          <p:nvPr/>
        </p:nvSpPr>
        <p:spPr>
          <a:xfrm>
            <a:off x="574100" y="1035250"/>
            <a:ext cx="4748400" cy="763500"/>
          </a:xfrm>
          <a:prstGeom prst="rect">
            <a:avLst/>
          </a:prstGeom>
          <a:noFill/>
          <a:ln>
            <a:noFill/>
          </a:ln>
        </p:spPr>
        <p:txBody>
          <a:bodyPr spcFirstLastPara="1" wrap="square" lIns="91425" tIns="91425" rIns="91425" bIns="91425" anchor="t" anchorCtr="0">
            <a:spAutoFit/>
          </a:bodyPr>
          <a:lstStyle/>
          <a:p>
            <a:pPr marL="457200" lvl="0" indent="-330200" algn="l" rtl="0">
              <a:lnSpc>
                <a:spcPct val="135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Protons target tumors more precisely than X-rays: </a:t>
            </a:r>
            <a:r>
              <a:rPr lang="es" sz="1600" b="1">
                <a:solidFill>
                  <a:schemeClr val="dk1"/>
                </a:solidFill>
                <a:highlight>
                  <a:srgbClr val="F99F1B"/>
                </a:highlight>
                <a:latin typeface="Helvetica Neue"/>
                <a:ea typeface="Helvetica Neue"/>
                <a:cs typeface="Helvetica Neue"/>
                <a:sym typeface="Helvetica Neue"/>
              </a:rPr>
              <a:t>Bragg Peak</a:t>
            </a:r>
            <a:endParaRPr b="1">
              <a:solidFill>
                <a:schemeClr val="dk1"/>
              </a:solidFill>
              <a:highlight>
                <a:srgbClr val="F99F1B"/>
              </a:highlight>
            </a:endParaRPr>
          </a:p>
        </p:txBody>
      </p:sp>
      <p:sp>
        <p:nvSpPr>
          <p:cNvPr id="73" name="Google Shape;73;p14"/>
          <p:cNvSpPr txBox="1"/>
          <p:nvPr/>
        </p:nvSpPr>
        <p:spPr>
          <a:xfrm>
            <a:off x="726525" y="4023475"/>
            <a:ext cx="4165800" cy="538800"/>
          </a:xfrm>
          <a:prstGeom prst="rect">
            <a:avLst/>
          </a:prstGeom>
          <a:noFill/>
          <a:ln>
            <a:noFill/>
          </a:ln>
        </p:spPr>
        <p:txBody>
          <a:bodyPr spcFirstLastPara="1" wrap="square" lIns="91425" tIns="91425" rIns="91425" bIns="91425" anchor="t" anchorCtr="0">
            <a:spAutoFit/>
          </a:bodyPr>
          <a:lstStyle/>
          <a:p>
            <a:pPr marL="0" lvl="0" indent="0" algn="l" rtl="0">
              <a:lnSpc>
                <a:spcPct val="135000"/>
              </a:lnSpc>
              <a:spcBef>
                <a:spcPts val="0"/>
              </a:spcBef>
              <a:spcAft>
                <a:spcPts val="0"/>
              </a:spcAft>
              <a:buNone/>
            </a:pPr>
            <a:r>
              <a:rPr lang="es" sz="2300">
                <a:solidFill>
                  <a:schemeClr val="dk1"/>
                </a:solidFill>
                <a:latin typeface="Helvetica Neue"/>
                <a:ea typeface="Helvetica Neue"/>
                <a:cs typeface="Helvetica Neue"/>
                <a:sym typeface="Helvetica Neue"/>
              </a:rPr>
              <a:t>→</a:t>
            </a:r>
            <a:r>
              <a:rPr lang="es" sz="1600" b="1">
                <a:solidFill>
                  <a:schemeClr val="dk1"/>
                </a:solidFill>
                <a:latin typeface="Helvetica Neue"/>
                <a:ea typeface="Helvetica Neue"/>
                <a:cs typeface="Helvetica Neue"/>
                <a:sym typeface="Helvetica Neue"/>
              </a:rPr>
              <a:t> Positron Emission Tomography (PET)</a:t>
            </a:r>
            <a:endParaRPr/>
          </a:p>
        </p:txBody>
      </p:sp>
      <p:sp>
        <p:nvSpPr>
          <p:cNvPr id="74" name="Google Shape;74;p14"/>
          <p:cNvSpPr/>
          <p:nvPr/>
        </p:nvSpPr>
        <p:spPr>
          <a:xfrm>
            <a:off x="7634625" y="923200"/>
            <a:ext cx="616500" cy="3078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
        <p:nvSpPr>
          <p:cNvPr id="75" name="Google Shape;75;p14"/>
          <p:cNvSpPr/>
          <p:nvPr/>
        </p:nvSpPr>
        <p:spPr>
          <a:xfrm>
            <a:off x="7047575" y="1484475"/>
            <a:ext cx="533100" cy="183600"/>
          </a:xfrm>
          <a:prstGeom prst="leftRightArrow">
            <a:avLst>
              <a:gd name="adj1" fmla="val 50000"/>
              <a:gd name="adj2" fmla="val 50000"/>
            </a:avLst>
          </a:prstGeom>
          <a:solidFill>
            <a:srgbClr val="59595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
        <p:nvSpPr>
          <p:cNvPr id="76" name="Google Shape;76;p14"/>
          <p:cNvSpPr/>
          <p:nvPr/>
        </p:nvSpPr>
        <p:spPr>
          <a:xfrm rot="1290855">
            <a:off x="7811916" y="2060326"/>
            <a:ext cx="188966" cy="537649"/>
          </a:xfrm>
          <a:prstGeom prst="downArrow">
            <a:avLst>
              <a:gd name="adj1" fmla="val 50000"/>
              <a:gd name="adj2" fmla="val 50000"/>
            </a:avLst>
          </a:prstGeom>
          <a:solidFill>
            <a:srgbClr val="F99F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
        <p:nvSpPr>
          <p:cNvPr id="77" name="Google Shape;77;p14"/>
          <p:cNvSpPr txBox="1"/>
          <p:nvPr/>
        </p:nvSpPr>
        <p:spPr>
          <a:xfrm>
            <a:off x="7318200" y="1668075"/>
            <a:ext cx="1825800" cy="40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solidFill>
                  <a:schemeClr val="dk1"/>
                </a:solidFill>
                <a:latin typeface="Helvetica Neue"/>
                <a:ea typeface="Helvetica Neue"/>
                <a:cs typeface="Helvetica Neue"/>
                <a:sym typeface="Helvetica Neue"/>
              </a:rPr>
              <a:t>Spared area</a:t>
            </a:r>
            <a:endParaRPr sz="1600">
              <a:solidFill>
                <a:srgbClr val="F99F1B"/>
              </a:solidFill>
              <a:latin typeface="Helvetica Neue"/>
              <a:ea typeface="Helvetica Neue"/>
              <a:cs typeface="Helvetica Neue"/>
              <a:sym typeface="Helvetica Neue"/>
            </a:endParaRPr>
          </a:p>
        </p:txBody>
      </p:sp>
      <p:sp>
        <p:nvSpPr>
          <p:cNvPr id="78" name="Google Shape;78;p14"/>
          <p:cNvSpPr/>
          <p:nvPr/>
        </p:nvSpPr>
        <p:spPr>
          <a:xfrm>
            <a:off x="7377800" y="826075"/>
            <a:ext cx="915900" cy="5139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
        <p:nvSpPr>
          <p:cNvPr id="79" name="Google Shape;79;p14"/>
          <p:cNvSpPr txBox="1"/>
          <p:nvPr/>
        </p:nvSpPr>
        <p:spPr>
          <a:xfrm>
            <a:off x="7580675" y="994650"/>
            <a:ext cx="1389000" cy="431100"/>
          </a:xfrm>
          <a:prstGeom prst="rect">
            <a:avLst/>
          </a:prstGeom>
          <a:noFill/>
          <a:ln>
            <a:noFill/>
          </a:ln>
        </p:spPr>
        <p:txBody>
          <a:bodyPr spcFirstLastPara="1" wrap="square" lIns="91425" tIns="91425" rIns="91425" bIns="91425" anchor="t" anchorCtr="0">
            <a:spAutoFit/>
          </a:bodyPr>
          <a:lstStyle/>
          <a:p>
            <a:pPr marL="0" lvl="0" indent="0" algn="l" rtl="0">
              <a:lnSpc>
                <a:spcPct val="135000"/>
              </a:lnSpc>
              <a:spcBef>
                <a:spcPts val="0"/>
              </a:spcBef>
              <a:spcAft>
                <a:spcPts val="0"/>
              </a:spcAft>
              <a:buNone/>
            </a:pPr>
            <a:r>
              <a:rPr lang="es" sz="1600" b="1">
                <a:solidFill>
                  <a:schemeClr val="dk1"/>
                </a:solidFill>
                <a:highlight>
                  <a:srgbClr val="F99F1B"/>
                </a:highlight>
                <a:latin typeface="Helvetica Neue"/>
                <a:ea typeface="Helvetica Neue"/>
                <a:cs typeface="Helvetica Neue"/>
                <a:sym typeface="Helvetica Neue"/>
              </a:rPr>
              <a:t>Bragg Peak</a:t>
            </a:r>
            <a:endParaRPr/>
          </a:p>
        </p:txBody>
      </p:sp>
      <p:sp>
        <p:nvSpPr>
          <p:cNvPr id="80" name="Google Shape;80;p14"/>
          <p:cNvSpPr/>
          <p:nvPr/>
        </p:nvSpPr>
        <p:spPr>
          <a:xfrm rot="5400000">
            <a:off x="7397454" y="1096050"/>
            <a:ext cx="189000" cy="228300"/>
          </a:xfrm>
          <a:prstGeom prst="downArrow">
            <a:avLst>
              <a:gd name="adj1" fmla="val 50000"/>
              <a:gd name="adj2" fmla="val 50000"/>
            </a:avLst>
          </a:prstGeom>
          <a:solidFill>
            <a:srgbClr val="F99F1B"/>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4" name="Graphic 3" descr="Question Mark with solid fill">
            <a:extLst>
              <a:ext uri="{FF2B5EF4-FFF2-40B4-BE49-F238E27FC236}">
                <a16:creationId xmlns:a16="http://schemas.microsoft.com/office/drawing/2014/main" id="{C1C32F55-D561-F5ED-4F76-2D548A14CB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553" y="1117038"/>
            <a:ext cx="1195186" cy="1195186"/>
          </a:xfrm>
          <a:prstGeom prst="rect">
            <a:avLst/>
          </a:prstGeom>
        </p:spPr>
      </p:pic>
      <p:sp>
        <p:nvSpPr>
          <p:cNvPr id="86" name="Google Shape;86;p15"/>
          <p:cNvSpPr txBox="1"/>
          <p:nvPr/>
        </p:nvSpPr>
        <p:spPr>
          <a:xfrm>
            <a:off x="710200" y="192375"/>
            <a:ext cx="75246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b="1">
                <a:solidFill>
                  <a:schemeClr val="dk1"/>
                </a:solidFill>
                <a:latin typeface="Helvetica Neue"/>
                <a:ea typeface="Helvetica Neue"/>
                <a:cs typeface="Helvetica Neue"/>
                <a:sym typeface="Helvetica Neue"/>
              </a:rPr>
              <a:t>Dose Verification with PET and Limitations</a:t>
            </a:r>
            <a:endParaRPr sz="2400" b="1">
              <a:solidFill>
                <a:schemeClr val="dk1"/>
              </a:solidFill>
              <a:latin typeface="Helvetica Neue"/>
              <a:ea typeface="Helvetica Neue"/>
              <a:cs typeface="Helvetica Neue"/>
              <a:sym typeface="Helvetica Neue"/>
            </a:endParaRPr>
          </a:p>
        </p:txBody>
      </p:sp>
      <p:sp>
        <p:nvSpPr>
          <p:cNvPr id="87" name="Google Shape;87;p15"/>
          <p:cNvSpPr txBox="1"/>
          <p:nvPr/>
        </p:nvSpPr>
        <p:spPr>
          <a:xfrm>
            <a:off x="835250" y="701550"/>
            <a:ext cx="3714900" cy="4311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r>
              <a:rPr lang="es" sz="1600">
                <a:solidFill>
                  <a:srgbClr val="0000FF"/>
                </a:solidFill>
                <a:latin typeface="Helvetica Neue"/>
                <a:ea typeface="Helvetica Neue"/>
                <a:cs typeface="Helvetica Neue"/>
                <a:sym typeface="Helvetica Neue"/>
              </a:rPr>
              <a:t>Activated Positron Emitters</a:t>
            </a:r>
            <a:endParaRPr sz="1600">
              <a:solidFill>
                <a:srgbClr val="58595B"/>
              </a:solidFill>
              <a:latin typeface="Helvetica Neue"/>
              <a:ea typeface="Helvetica Neue"/>
              <a:cs typeface="Helvetica Neue"/>
              <a:sym typeface="Helvetica Neue"/>
            </a:endParaRPr>
          </a:p>
        </p:txBody>
      </p:sp>
      <p:sp>
        <p:nvSpPr>
          <p:cNvPr id="88" name="Google Shape;88;p15"/>
          <p:cNvSpPr txBox="1"/>
          <p:nvPr/>
        </p:nvSpPr>
        <p:spPr>
          <a:xfrm>
            <a:off x="6180800" y="701550"/>
            <a:ext cx="3076500" cy="4311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r>
              <a:rPr lang="es" sz="1600">
                <a:solidFill>
                  <a:srgbClr val="FF0000"/>
                </a:solidFill>
                <a:latin typeface="Helvetica Neue"/>
                <a:ea typeface="Helvetica Neue"/>
                <a:cs typeface="Helvetica Neue"/>
                <a:sym typeface="Helvetica Neue"/>
              </a:rPr>
              <a:t>Estimated Radiation Dose</a:t>
            </a:r>
            <a:endParaRPr>
              <a:solidFill>
                <a:srgbClr val="FF0000"/>
              </a:solidFill>
              <a:latin typeface="Helvetica Neue"/>
              <a:ea typeface="Helvetica Neue"/>
              <a:cs typeface="Helvetica Neue"/>
              <a:sym typeface="Helvetica Neue"/>
            </a:endParaRPr>
          </a:p>
        </p:txBody>
      </p:sp>
      <p:sp>
        <p:nvSpPr>
          <p:cNvPr id="89" name="Google Shape;89;p15"/>
          <p:cNvSpPr/>
          <p:nvPr/>
        </p:nvSpPr>
        <p:spPr>
          <a:xfrm flipH="1">
            <a:off x="330375" y="1587525"/>
            <a:ext cx="913500" cy="393600"/>
          </a:xfrm>
          <a:prstGeom prst="leftArrow">
            <a:avLst>
              <a:gd name="adj1" fmla="val 50000"/>
              <a:gd name="adj2" fmla="val 50000"/>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
        <p:nvSpPr>
          <p:cNvPr id="90" name="Google Shape;90;p15"/>
          <p:cNvSpPr txBox="1"/>
          <p:nvPr/>
        </p:nvSpPr>
        <p:spPr>
          <a:xfrm>
            <a:off x="-21525" y="1002288"/>
            <a:ext cx="16173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b="1">
                <a:solidFill>
                  <a:schemeClr val="dk1"/>
                </a:solidFill>
                <a:latin typeface="Helvetica Neue"/>
                <a:ea typeface="Helvetica Neue"/>
                <a:cs typeface="Helvetica Neue"/>
                <a:sym typeface="Helvetica Neue"/>
              </a:rPr>
              <a:t>Proton </a:t>
            </a:r>
            <a:endParaRPr sz="1600" b="1">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r>
              <a:rPr lang="es" sz="1600" b="1">
                <a:solidFill>
                  <a:schemeClr val="dk1"/>
                </a:solidFill>
                <a:latin typeface="Helvetica Neue"/>
                <a:ea typeface="Helvetica Neue"/>
                <a:cs typeface="Helvetica Neue"/>
                <a:sym typeface="Helvetica Neue"/>
              </a:rPr>
              <a:t>Beam</a:t>
            </a:r>
            <a:r>
              <a:rPr lang="es" sz="1600">
                <a:solidFill>
                  <a:schemeClr val="dk1"/>
                </a:solidFill>
                <a:latin typeface="Helvetica Neue"/>
                <a:ea typeface="Helvetica Neue"/>
                <a:cs typeface="Helvetica Neue"/>
                <a:sym typeface="Helvetica Neue"/>
              </a:rPr>
              <a:t> </a:t>
            </a:r>
            <a:endParaRPr sz="1600">
              <a:solidFill>
                <a:schemeClr val="dk1"/>
              </a:solidFill>
              <a:latin typeface="Helvetica Neue"/>
              <a:ea typeface="Helvetica Neue"/>
              <a:cs typeface="Helvetica Neue"/>
              <a:sym typeface="Helvetica Neue"/>
            </a:endParaRPr>
          </a:p>
        </p:txBody>
      </p:sp>
      <p:sp>
        <p:nvSpPr>
          <p:cNvPr id="91" name="Google Shape;91;p15"/>
          <p:cNvSpPr/>
          <p:nvPr/>
        </p:nvSpPr>
        <p:spPr>
          <a:xfrm>
            <a:off x="6330525" y="1578925"/>
            <a:ext cx="351600" cy="461700"/>
          </a:xfrm>
          <a:prstGeom prst="homePlate">
            <a:avLst>
              <a:gd name="adj" fmla="val 135963"/>
            </a:avLst>
          </a:prstGeom>
          <a:solidFill>
            <a:schemeClr val="dk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pic>
        <p:nvPicPr>
          <p:cNvPr id="92" name="Google Shape;92;p15"/>
          <p:cNvPicPr preferRelativeResize="0"/>
          <p:nvPr/>
        </p:nvPicPr>
        <p:blipFill>
          <a:blip r:embed="rId5">
            <a:alphaModFix/>
          </a:blip>
          <a:stretch>
            <a:fillRect/>
          </a:stretch>
        </p:blipFill>
        <p:spPr>
          <a:xfrm flipH="1">
            <a:off x="3607550" y="1564421"/>
            <a:ext cx="827475" cy="827475"/>
          </a:xfrm>
          <a:prstGeom prst="rect">
            <a:avLst/>
          </a:prstGeom>
          <a:noFill/>
          <a:ln>
            <a:noFill/>
          </a:ln>
        </p:spPr>
      </p:pic>
      <p:sp>
        <p:nvSpPr>
          <p:cNvPr id="93" name="Google Shape;93;p15"/>
          <p:cNvSpPr txBox="1"/>
          <p:nvPr/>
        </p:nvSpPr>
        <p:spPr>
          <a:xfrm>
            <a:off x="3701425" y="1132650"/>
            <a:ext cx="1124700" cy="5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b="1">
                <a:solidFill>
                  <a:srgbClr val="0000FF"/>
                </a:solidFill>
                <a:latin typeface="Helvetica Neue"/>
                <a:ea typeface="Helvetica Neue"/>
                <a:cs typeface="Helvetica Neue"/>
                <a:sym typeface="Helvetica Neue"/>
              </a:rPr>
              <a:t>PET</a:t>
            </a:r>
            <a:r>
              <a:rPr lang="es" sz="1800">
                <a:solidFill>
                  <a:srgbClr val="0000FF"/>
                </a:solidFill>
                <a:latin typeface="Helvetica Neue"/>
                <a:ea typeface="Helvetica Neue"/>
                <a:cs typeface="Helvetica Neue"/>
                <a:sym typeface="Helvetica Neue"/>
              </a:rPr>
              <a:t> </a:t>
            </a:r>
            <a:endParaRPr sz="1800">
              <a:solidFill>
                <a:srgbClr val="0000FF"/>
              </a:solidFill>
              <a:latin typeface="Helvetica Neue"/>
              <a:ea typeface="Helvetica Neue"/>
              <a:cs typeface="Helvetica Neue"/>
              <a:sym typeface="Helvetica Neue"/>
            </a:endParaRPr>
          </a:p>
        </p:txBody>
      </p:sp>
      <p:pic>
        <p:nvPicPr>
          <p:cNvPr id="94" name="Google Shape;94;p15"/>
          <p:cNvPicPr preferRelativeResize="0"/>
          <p:nvPr/>
        </p:nvPicPr>
        <p:blipFill rotWithShape="1">
          <a:blip r:embed="rId6">
            <a:alphaModFix/>
          </a:blip>
          <a:srcRect l="18365" t="9372" r="20962" b="10518"/>
          <a:stretch/>
        </p:blipFill>
        <p:spPr>
          <a:xfrm>
            <a:off x="4795825" y="1132650"/>
            <a:ext cx="1337150" cy="1270850"/>
          </a:xfrm>
          <a:prstGeom prst="rect">
            <a:avLst/>
          </a:prstGeom>
          <a:noFill/>
          <a:ln>
            <a:noFill/>
          </a:ln>
        </p:spPr>
      </p:pic>
      <p:sp>
        <p:nvSpPr>
          <p:cNvPr id="95" name="Google Shape;95;p15"/>
          <p:cNvSpPr txBox="1"/>
          <p:nvPr/>
        </p:nvSpPr>
        <p:spPr>
          <a:xfrm>
            <a:off x="4705700" y="681725"/>
            <a:ext cx="1925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
        <p:nvSpPr>
          <p:cNvPr id="96" name="Google Shape;96;p15"/>
          <p:cNvSpPr txBox="1"/>
          <p:nvPr/>
        </p:nvSpPr>
        <p:spPr>
          <a:xfrm>
            <a:off x="4597975" y="720300"/>
            <a:ext cx="1985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b="1">
                <a:solidFill>
                  <a:schemeClr val="dk1"/>
                </a:solidFill>
                <a:latin typeface="Helvetica Neue"/>
                <a:ea typeface="Helvetica Neue"/>
                <a:cs typeface="Helvetica Neue"/>
                <a:sym typeface="Helvetica Neue"/>
              </a:rPr>
              <a:t>Deep Learning</a:t>
            </a:r>
            <a:endParaRPr sz="1800" b="1">
              <a:solidFill>
                <a:schemeClr val="dk1"/>
              </a:solidFill>
              <a:latin typeface="Helvetica Neue"/>
              <a:ea typeface="Helvetica Neue"/>
              <a:cs typeface="Helvetica Neue"/>
              <a:sym typeface="Helvetica Neue"/>
            </a:endParaRPr>
          </a:p>
        </p:txBody>
      </p:sp>
      <p:sp>
        <p:nvSpPr>
          <p:cNvPr id="97" name="Google Shape;97;p15"/>
          <p:cNvSpPr txBox="1"/>
          <p:nvPr/>
        </p:nvSpPr>
        <p:spPr>
          <a:xfrm>
            <a:off x="386250" y="3052725"/>
            <a:ext cx="8371500" cy="2252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es" sz="1600">
                <a:solidFill>
                  <a:schemeClr val="dk1"/>
                </a:solidFill>
                <a:latin typeface="Helvetica Neue"/>
                <a:ea typeface="Helvetica Neue"/>
                <a:cs typeface="Helvetica Neue"/>
                <a:sym typeface="Helvetica Neue"/>
              </a:rPr>
              <a:t>Current approaches </a:t>
            </a:r>
            <a:r>
              <a:rPr lang="es" sz="1600">
                <a:solidFill>
                  <a:schemeClr val="dk1"/>
                </a:solidFill>
                <a:latin typeface="Helvetica Neue Light"/>
                <a:ea typeface="Helvetica Neue Light"/>
                <a:cs typeface="Helvetica Neue Light"/>
                <a:sym typeface="Helvetica Neue Light"/>
              </a:rPr>
              <a:t>(Peng et al., 2023)</a:t>
            </a:r>
            <a:r>
              <a:rPr lang="es" sz="1600">
                <a:solidFill>
                  <a:schemeClr val="dk1"/>
                </a:solidFill>
                <a:latin typeface="Helvetica Neue"/>
                <a:ea typeface="Helvetica Neue"/>
                <a:cs typeface="Helvetica Neue"/>
                <a:sym typeface="Helvetica Neue"/>
              </a:rPr>
              <a:t>:</a:t>
            </a:r>
            <a:endParaRPr sz="1600">
              <a:solidFill>
                <a:schemeClr val="dk1"/>
              </a:solidFill>
              <a:latin typeface="Helvetica Neue"/>
              <a:ea typeface="Helvetica Neue"/>
              <a:cs typeface="Helvetica Neue"/>
              <a:sym typeface="Helvetica Neue"/>
            </a:endParaRPr>
          </a:p>
          <a:p>
            <a:pPr marL="457200" lvl="0" indent="-330200" algn="l" rtl="0">
              <a:lnSpc>
                <a:spcPct val="125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Unrealistic PET-dose datasets  (bad training data):</a:t>
            </a:r>
            <a:endParaRPr sz="1600">
              <a:solidFill>
                <a:schemeClr val="dk1"/>
              </a:solidFill>
              <a:latin typeface="Helvetica Neue"/>
              <a:ea typeface="Helvetica Neue"/>
              <a:cs typeface="Helvetica Neue"/>
              <a:sym typeface="Helvetica Neue"/>
            </a:endParaRPr>
          </a:p>
          <a:p>
            <a:pPr marL="914400" lvl="1" indent="-330200" algn="l" rtl="0">
              <a:lnSpc>
                <a:spcPct val="125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PET scan not simulated: Washout, Positron Range, Scanner Model</a:t>
            </a:r>
            <a:endParaRPr sz="1600">
              <a:solidFill>
                <a:schemeClr val="dk1"/>
              </a:solidFill>
              <a:latin typeface="Helvetica Neue"/>
              <a:ea typeface="Helvetica Neue"/>
              <a:cs typeface="Helvetica Neue"/>
              <a:sym typeface="Helvetica Neue"/>
            </a:endParaRPr>
          </a:p>
          <a:p>
            <a:pPr marL="914400" lvl="1" indent="-330200" algn="l" rtl="0">
              <a:lnSpc>
                <a:spcPct val="125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Unrealistic treatment deviations</a:t>
            </a:r>
            <a:endParaRPr sz="1600">
              <a:solidFill>
                <a:schemeClr val="dk1"/>
              </a:solidFill>
              <a:latin typeface="Helvetica Neue"/>
              <a:ea typeface="Helvetica Neue"/>
              <a:cs typeface="Helvetica Neue"/>
              <a:sym typeface="Helvetica Neue"/>
            </a:endParaRPr>
          </a:p>
          <a:p>
            <a:pPr marL="457200" lvl="0" indent="-330200" algn="l" rtl="0">
              <a:lnSpc>
                <a:spcPct val="125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Datasets obtained with CPU: too slow for ~24h between CT and first session</a:t>
            </a:r>
            <a:endParaRPr sz="1600">
              <a:solidFill>
                <a:schemeClr val="dk1"/>
              </a:solidFill>
              <a:latin typeface="Helvetica Neue"/>
              <a:ea typeface="Helvetica Neue"/>
              <a:cs typeface="Helvetica Neue"/>
              <a:sym typeface="Helvetica Neue"/>
            </a:endParaRPr>
          </a:p>
          <a:p>
            <a:pPr marL="457200" lvl="0" indent="-330200" algn="l" rtl="0">
              <a:lnSpc>
                <a:spcPct val="125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Deep learning models are in 1D, or 3D but old or hard to train (GANs)</a:t>
            </a:r>
            <a:endParaRPr sz="1600">
              <a:solidFill>
                <a:schemeClr val="dk1"/>
              </a:solidFill>
              <a:latin typeface="Helvetica Neue"/>
              <a:ea typeface="Helvetica Neue"/>
              <a:cs typeface="Helvetica Neue"/>
              <a:sym typeface="Helvetica Neue"/>
            </a:endParaRPr>
          </a:p>
        </p:txBody>
      </p:sp>
      <p:pic>
        <p:nvPicPr>
          <p:cNvPr id="98" name="Google Shape;98;p15"/>
          <p:cNvPicPr preferRelativeResize="0"/>
          <p:nvPr/>
        </p:nvPicPr>
        <p:blipFill rotWithShape="1">
          <a:blip r:embed="rId7">
            <a:alphaModFix/>
          </a:blip>
          <a:srcRect l="22125" t="61659" r="59757" b="12260"/>
          <a:stretch/>
        </p:blipFill>
        <p:spPr>
          <a:xfrm>
            <a:off x="7330850" y="1117038"/>
            <a:ext cx="1337149" cy="1261375"/>
          </a:xfrm>
          <a:prstGeom prst="rect">
            <a:avLst/>
          </a:prstGeom>
          <a:noFill/>
          <a:ln>
            <a:noFill/>
          </a:ln>
        </p:spPr>
      </p:pic>
      <p:pic>
        <p:nvPicPr>
          <p:cNvPr id="99" name="Google Shape;99;p15"/>
          <p:cNvPicPr preferRelativeResize="0"/>
          <p:nvPr/>
        </p:nvPicPr>
        <p:blipFill rotWithShape="1">
          <a:blip r:embed="rId8">
            <a:alphaModFix/>
          </a:blip>
          <a:srcRect l="3534" t="89764" r="79756" b="7334"/>
          <a:stretch/>
        </p:blipFill>
        <p:spPr>
          <a:xfrm rot="-5400000">
            <a:off x="1184124" y="1668949"/>
            <a:ext cx="1266227" cy="157575"/>
          </a:xfrm>
          <a:prstGeom prst="rect">
            <a:avLst/>
          </a:prstGeom>
          <a:noFill/>
          <a:ln>
            <a:noFill/>
          </a:ln>
        </p:spPr>
      </p:pic>
      <p:pic>
        <p:nvPicPr>
          <p:cNvPr id="100" name="Google Shape;100;p15"/>
          <p:cNvPicPr preferRelativeResize="0"/>
          <p:nvPr/>
        </p:nvPicPr>
        <p:blipFill rotWithShape="1">
          <a:blip r:embed="rId8">
            <a:alphaModFix/>
          </a:blip>
          <a:srcRect l="2771" t="6462" r="79065" b="67329"/>
          <a:stretch/>
        </p:blipFill>
        <p:spPr>
          <a:xfrm>
            <a:off x="1912250" y="1113902"/>
            <a:ext cx="1225702" cy="1267684"/>
          </a:xfrm>
          <a:prstGeom prst="rect">
            <a:avLst/>
          </a:prstGeom>
          <a:noFill/>
          <a:ln>
            <a:noFill/>
          </a:ln>
        </p:spPr>
      </p:pic>
      <p:pic>
        <p:nvPicPr>
          <p:cNvPr id="101" name="Google Shape;101;p15"/>
          <p:cNvPicPr preferRelativeResize="0"/>
          <p:nvPr/>
        </p:nvPicPr>
        <p:blipFill rotWithShape="1">
          <a:blip r:embed="rId8">
            <a:alphaModFix/>
          </a:blip>
          <a:srcRect l="23313" t="89811" r="22621" b="7445"/>
          <a:stretch/>
        </p:blipFill>
        <p:spPr>
          <a:xfrm rot="-5400000">
            <a:off x="6593138" y="1677886"/>
            <a:ext cx="1270851" cy="142877"/>
          </a:xfrm>
          <a:prstGeom prst="rect">
            <a:avLst/>
          </a:prstGeom>
          <a:noFill/>
          <a:ln>
            <a:noFill/>
          </a:ln>
        </p:spPr>
      </p:pic>
      <p:sp>
        <p:nvSpPr>
          <p:cNvPr id="102" name="Google Shape;102;p15"/>
          <p:cNvSpPr txBox="1"/>
          <p:nvPr/>
        </p:nvSpPr>
        <p:spPr>
          <a:xfrm>
            <a:off x="1519038" y="2280200"/>
            <a:ext cx="5964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dk1"/>
                </a:solidFill>
                <a:latin typeface="Helvetica Neue Light"/>
                <a:ea typeface="Helvetica Neue Light"/>
                <a:cs typeface="Helvetica Neue Light"/>
                <a:sym typeface="Helvetica Neue Light"/>
              </a:rPr>
              <a:t>Bq/cc</a:t>
            </a:r>
            <a:endParaRPr sz="1200">
              <a:solidFill>
                <a:schemeClr val="dk1"/>
              </a:solidFill>
              <a:latin typeface="Helvetica Neue Light"/>
              <a:ea typeface="Helvetica Neue Light"/>
              <a:cs typeface="Helvetica Neue Light"/>
              <a:sym typeface="Helvetica Neue Light"/>
            </a:endParaRPr>
          </a:p>
        </p:txBody>
      </p:sp>
      <p:sp>
        <p:nvSpPr>
          <p:cNvPr id="103" name="Google Shape;103;p15"/>
          <p:cNvSpPr txBox="1"/>
          <p:nvPr/>
        </p:nvSpPr>
        <p:spPr>
          <a:xfrm>
            <a:off x="1406050" y="1310238"/>
            <a:ext cx="12258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solidFill>
                  <a:schemeClr val="dk1"/>
                </a:solidFill>
                <a:latin typeface="Helvetica Neue Light"/>
                <a:ea typeface="Helvetica Neue Light"/>
                <a:cs typeface="Helvetica Neue Light"/>
                <a:sym typeface="Helvetica Neue Light"/>
              </a:rPr>
              <a:t>10</a:t>
            </a:r>
            <a:r>
              <a:rPr lang="es" sz="1200">
                <a:solidFill>
                  <a:schemeClr val="dk1"/>
                </a:solidFill>
                <a:latin typeface="Helvetica Neue Light"/>
                <a:ea typeface="Helvetica Neue Light"/>
                <a:cs typeface="Helvetica Neue Light"/>
                <a:sym typeface="Helvetica Neue Light"/>
              </a:rPr>
              <a:t> -</a:t>
            </a:r>
            <a:endParaRPr sz="1200">
              <a:solidFill>
                <a:schemeClr val="dk1"/>
              </a:solidFill>
              <a:latin typeface="Helvetica Neue Light"/>
              <a:ea typeface="Helvetica Neue Light"/>
              <a:cs typeface="Helvetica Neue Light"/>
              <a:sym typeface="Helvetica Neue Light"/>
            </a:endParaRPr>
          </a:p>
        </p:txBody>
      </p:sp>
      <p:sp>
        <p:nvSpPr>
          <p:cNvPr id="104" name="Google Shape;104;p15"/>
          <p:cNvSpPr txBox="1"/>
          <p:nvPr/>
        </p:nvSpPr>
        <p:spPr>
          <a:xfrm>
            <a:off x="1406050" y="1751538"/>
            <a:ext cx="12258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solidFill>
                  <a:schemeClr val="dk1"/>
                </a:solidFill>
                <a:latin typeface="Helvetica Neue Light"/>
                <a:ea typeface="Helvetica Neue Light"/>
                <a:cs typeface="Helvetica Neue Light"/>
                <a:sym typeface="Helvetica Neue Light"/>
              </a:rPr>
              <a:t>  5</a:t>
            </a:r>
            <a:r>
              <a:rPr lang="es" sz="1200">
                <a:solidFill>
                  <a:schemeClr val="dk1"/>
                </a:solidFill>
                <a:latin typeface="Helvetica Neue Light"/>
                <a:ea typeface="Helvetica Neue Light"/>
                <a:cs typeface="Helvetica Neue Light"/>
                <a:sym typeface="Helvetica Neue Light"/>
              </a:rPr>
              <a:t> -</a:t>
            </a:r>
            <a:endParaRPr sz="1200">
              <a:solidFill>
                <a:schemeClr val="dk1"/>
              </a:solidFill>
              <a:latin typeface="Helvetica Neue Light"/>
              <a:ea typeface="Helvetica Neue Light"/>
              <a:cs typeface="Helvetica Neue Light"/>
              <a:sym typeface="Helvetica Neue Light"/>
            </a:endParaRPr>
          </a:p>
        </p:txBody>
      </p:sp>
      <p:sp>
        <p:nvSpPr>
          <p:cNvPr id="105" name="Google Shape;105;p15"/>
          <p:cNvSpPr txBox="1"/>
          <p:nvPr/>
        </p:nvSpPr>
        <p:spPr>
          <a:xfrm>
            <a:off x="7031638" y="2279825"/>
            <a:ext cx="5964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dk1"/>
                </a:solidFill>
                <a:latin typeface="Helvetica Neue Light"/>
                <a:ea typeface="Helvetica Neue Light"/>
                <a:cs typeface="Helvetica Neue Light"/>
                <a:sym typeface="Helvetica Neue Light"/>
              </a:rPr>
              <a:t>Gy</a:t>
            </a:r>
            <a:endParaRPr sz="1200">
              <a:solidFill>
                <a:schemeClr val="dk1"/>
              </a:solidFill>
              <a:latin typeface="Helvetica Neue Light"/>
              <a:ea typeface="Helvetica Neue Light"/>
              <a:cs typeface="Helvetica Neue Light"/>
              <a:sym typeface="Helvetica Neue Light"/>
            </a:endParaRPr>
          </a:p>
        </p:txBody>
      </p:sp>
      <p:sp>
        <p:nvSpPr>
          <p:cNvPr id="106" name="Google Shape;106;p15"/>
          <p:cNvSpPr txBox="1"/>
          <p:nvPr/>
        </p:nvSpPr>
        <p:spPr>
          <a:xfrm>
            <a:off x="6782600" y="1221813"/>
            <a:ext cx="12258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solidFill>
                  <a:schemeClr val="dk1"/>
                </a:solidFill>
                <a:latin typeface="Helvetica Neue Light"/>
                <a:ea typeface="Helvetica Neue Light"/>
                <a:cs typeface="Helvetica Neue Light"/>
                <a:sym typeface="Helvetica Neue Light"/>
              </a:rPr>
              <a:t>1.0</a:t>
            </a:r>
            <a:r>
              <a:rPr lang="es" sz="1200">
                <a:solidFill>
                  <a:schemeClr val="dk1"/>
                </a:solidFill>
                <a:latin typeface="Helvetica Neue Light"/>
                <a:ea typeface="Helvetica Neue Light"/>
                <a:cs typeface="Helvetica Neue Light"/>
                <a:sym typeface="Helvetica Neue Light"/>
              </a:rPr>
              <a:t> -</a:t>
            </a:r>
            <a:endParaRPr sz="1200">
              <a:solidFill>
                <a:schemeClr val="dk1"/>
              </a:solidFill>
              <a:latin typeface="Helvetica Neue Light"/>
              <a:ea typeface="Helvetica Neue Light"/>
              <a:cs typeface="Helvetica Neue Light"/>
              <a:sym typeface="Helvetica Neue Light"/>
            </a:endParaRPr>
          </a:p>
        </p:txBody>
      </p:sp>
      <p:sp>
        <p:nvSpPr>
          <p:cNvPr id="107" name="Google Shape;107;p15"/>
          <p:cNvSpPr txBox="1"/>
          <p:nvPr/>
        </p:nvSpPr>
        <p:spPr>
          <a:xfrm>
            <a:off x="6738550" y="1704913"/>
            <a:ext cx="1225800" cy="33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100">
                <a:solidFill>
                  <a:schemeClr val="dk1"/>
                </a:solidFill>
                <a:latin typeface="Helvetica Neue Light"/>
                <a:ea typeface="Helvetica Neue Light"/>
                <a:cs typeface="Helvetica Neue Light"/>
                <a:sym typeface="Helvetica Neue Light"/>
              </a:rPr>
              <a:t> 0.5</a:t>
            </a:r>
            <a:r>
              <a:rPr lang="es" sz="1200">
                <a:solidFill>
                  <a:schemeClr val="dk1"/>
                </a:solidFill>
                <a:latin typeface="Helvetica Neue Light"/>
                <a:ea typeface="Helvetica Neue Light"/>
                <a:cs typeface="Helvetica Neue Light"/>
                <a:sym typeface="Helvetica Neue Light"/>
              </a:rPr>
              <a:t> -</a:t>
            </a:r>
            <a:endParaRPr sz="1200">
              <a:solidFill>
                <a:schemeClr val="dk1"/>
              </a:solidFill>
              <a:latin typeface="Helvetica Neue Light"/>
              <a:ea typeface="Helvetica Neue Light"/>
              <a:cs typeface="Helvetica Neue Light"/>
              <a:sym typeface="Helvetica Neue Light"/>
            </a:endParaRPr>
          </a:p>
        </p:txBody>
      </p:sp>
      <p:sp>
        <p:nvSpPr>
          <p:cNvPr id="108" name="Google Shape;108;p15"/>
          <p:cNvSpPr txBox="1"/>
          <p:nvPr/>
        </p:nvSpPr>
        <p:spPr>
          <a:xfrm>
            <a:off x="388425" y="2666275"/>
            <a:ext cx="8120100" cy="3357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Clr>
                <a:schemeClr val="dk1"/>
              </a:buClr>
              <a:buSzPts val="1100"/>
              <a:buFont typeface="Arial"/>
              <a:buNone/>
            </a:pPr>
            <a:r>
              <a:rPr lang="es" sz="1600" b="1" dirty="0">
                <a:solidFill>
                  <a:schemeClr val="dk1"/>
                </a:solidFill>
                <a:latin typeface="Helvetica Neue"/>
                <a:ea typeface="Helvetica Neue"/>
                <a:cs typeface="Helvetica Neue"/>
                <a:sym typeface="Helvetica Neue"/>
              </a:rPr>
              <a:t>Challenging!</a:t>
            </a:r>
            <a:r>
              <a:rPr lang="es" sz="1600" dirty="0">
                <a:solidFill>
                  <a:schemeClr val="dk1"/>
                </a:solidFill>
                <a:latin typeface="Helvetica Neue"/>
                <a:ea typeface="Helvetica Neue"/>
                <a:cs typeface="Helvetica Neue"/>
                <a:sym typeface="Helvetica Neue"/>
              </a:rPr>
              <a:t> Different physical processes, low PET counts and washout (noisy images)</a:t>
            </a:r>
            <a:endParaRPr sz="1600" dirty="0">
              <a:solidFill>
                <a:schemeClr val="dk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10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cxnSp>
        <p:nvCxnSpPr>
          <p:cNvPr id="113" name="Google Shape;113;p16"/>
          <p:cNvCxnSpPr/>
          <p:nvPr/>
        </p:nvCxnSpPr>
        <p:spPr>
          <a:xfrm>
            <a:off x="9637025" y="561825"/>
            <a:ext cx="130800" cy="0"/>
          </a:xfrm>
          <a:prstGeom prst="straightConnector1">
            <a:avLst/>
          </a:prstGeom>
          <a:noFill/>
          <a:ln w="9525" cap="flat" cmpd="sng">
            <a:solidFill>
              <a:schemeClr val="dk2"/>
            </a:solidFill>
            <a:prstDash val="solid"/>
            <a:round/>
            <a:headEnd type="none" w="med" len="med"/>
            <a:tailEnd type="none" w="med" len="med"/>
          </a:ln>
        </p:spPr>
      </p:cxnSp>
      <p:pic>
        <p:nvPicPr>
          <p:cNvPr id="114" name="Google Shape;114;p16"/>
          <p:cNvPicPr preferRelativeResize="0"/>
          <p:nvPr/>
        </p:nvPicPr>
        <p:blipFill>
          <a:blip r:embed="rId3">
            <a:alphaModFix/>
          </a:blip>
          <a:stretch>
            <a:fillRect/>
          </a:stretch>
        </p:blipFill>
        <p:spPr>
          <a:xfrm>
            <a:off x="397813" y="561825"/>
            <a:ext cx="8504525" cy="4596925"/>
          </a:xfrm>
          <a:prstGeom prst="rect">
            <a:avLst/>
          </a:prstGeom>
          <a:noFill/>
          <a:ln>
            <a:noFill/>
          </a:ln>
        </p:spPr>
      </p:pic>
      <p:sp>
        <p:nvSpPr>
          <p:cNvPr id="115" name="Google Shape;115;p16"/>
          <p:cNvSpPr txBox="1"/>
          <p:nvPr/>
        </p:nvSpPr>
        <p:spPr>
          <a:xfrm>
            <a:off x="710200" y="192375"/>
            <a:ext cx="75246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b="1">
                <a:solidFill>
                  <a:schemeClr val="dk1"/>
                </a:solidFill>
                <a:latin typeface="Helvetica Neue"/>
                <a:ea typeface="Helvetica Neue"/>
                <a:cs typeface="Helvetica Neue"/>
                <a:sym typeface="Helvetica Neue"/>
              </a:rPr>
              <a:t>Our solution:</a:t>
            </a:r>
            <a:endParaRPr sz="2400" b="1">
              <a:solidFill>
                <a:schemeClr val="dk1"/>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cxnSp>
        <p:nvCxnSpPr>
          <p:cNvPr id="120" name="Google Shape;120;p17"/>
          <p:cNvCxnSpPr/>
          <p:nvPr/>
        </p:nvCxnSpPr>
        <p:spPr>
          <a:xfrm>
            <a:off x="9637025" y="561825"/>
            <a:ext cx="130800" cy="0"/>
          </a:xfrm>
          <a:prstGeom prst="straightConnector1">
            <a:avLst/>
          </a:prstGeom>
          <a:noFill/>
          <a:ln w="9525" cap="flat" cmpd="sng">
            <a:solidFill>
              <a:schemeClr val="dk2"/>
            </a:solidFill>
            <a:prstDash val="solid"/>
            <a:round/>
            <a:headEnd type="none" w="med" len="med"/>
            <a:tailEnd type="none" w="med" len="med"/>
          </a:ln>
        </p:spPr>
      </p:cxnSp>
      <p:sp>
        <p:nvSpPr>
          <p:cNvPr id="121" name="Google Shape;121;p17"/>
          <p:cNvSpPr txBox="1"/>
          <p:nvPr/>
        </p:nvSpPr>
        <p:spPr>
          <a:xfrm>
            <a:off x="710200" y="192375"/>
            <a:ext cx="75246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400" b="1">
                <a:solidFill>
                  <a:schemeClr val="dk1"/>
                </a:solidFill>
                <a:latin typeface="Helvetica Neue"/>
                <a:ea typeface="Helvetica Neue"/>
                <a:cs typeface="Helvetica Neue"/>
                <a:sym typeface="Helvetica Neue"/>
              </a:rPr>
              <a:t>Training Dataset:</a:t>
            </a:r>
            <a:endParaRPr sz="2400" b="1">
              <a:solidFill>
                <a:schemeClr val="dk1"/>
              </a:solidFill>
              <a:latin typeface="Helvetica Neue"/>
              <a:ea typeface="Helvetica Neue"/>
              <a:cs typeface="Helvetica Neue"/>
              <a:sym typeface="Helvetica Neue"/>
            </a:endParaRPr>
          </a:p>
        </p:txBody>
      </p:sp>
      <p:sp>
        <p:nvSpPr>
          <p:cNvPr id="122" name="Google Shape;122;p17"/>
          <p:cNvSpPr txBox="1"/>
          <p:nvPr/>
        </p:nvSpPr>
        <p:spPr>
          <a:xfrm>
            <a:off x="710200" y="1033800"/>
            <a:ext cx="4964400" cy="5143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s" sz="1800" b="1">
                <a:solidFill>
                  <a:schemeClr val="dk1"/>
                </a:solidFill>
                <a:latin typeface="Helvetica Neue"/>
                <a:ea typeface="Helvetica Neue"/>
                <a:cs typeface="Helvetica Neue"/>
                <a:sym typeface="Helvetica Neue"/>
              </a:rPr>
              <a:t>Dataset:</a:t>
            </a:r>
            <a:r>
              <a:rPr lang="es" sz="1800">
                <a:solidFill>
                  <a:schemeClr val="dk1"/>
                </a:solidFill>
                <a:latin typeface="Helvetica Neue"/>
                <a:ea typeface="Helvetica Neue"/>
                <a:cs typeface="Helvetica Neue"/>
                <a:sym typeface="Helvetica Neue"/>
              </a:rPr>
              <a:t> </a:t>
            </a:r>
            <a:endParaRPr sz="1800">
              <a:solidFill>
                <a:schemeClr val="dk1"/>
              </a:solidFill>
              <a:latin typeface="Helvetica Neue"/>
              <a:ea typeface="Helvetica Neue"/>
              <a:cs typeface="Helvetica Neue"/>
              <a:sym typeface="Helvetica Neue"/>
            </a:endParaRPr>
          </a:p>
          <a:p>
            <a:pPr marL="457200" lvl="0" indent="-330200" algn="l" rtl="0">
              <a:lnSpc>
                <a:spcPct val="150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160 PET-Dose 3D pairs: </a:t>
            </a:r>
            <a:endParaRPr sz="1600">
              <a:solidFill>
                <a:schemeClr val="dk1"/>
              </a:solidFill>
              <a:latin typeface="Helvetica Neue"/>
              <a:ea typeface="Helvetica Neue"/>
              <a:cs typeface="Helvetica Neue"/>
              <a:sym typeface="Helvetica Neue"/>
            </a:endParaRPr>
          </a:p>
          <a:p>
            <a:pPr marL="914400" lvl="1" indent="-330200" algn="l" rtl="0">
              <a:lnSpc>
                <a:spcPct val="150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120 training, 20 validation, 20 testing</a:t>
            </a:r>
            <a:endParaRPr sz="1600">
              <a:solidFill>
                <a:schemeClr val="dk1"/>
              </a:solidFill>
              <a:latin typeface="Helvetica Neue"/>
              <a:ea typeface="Helvetica Neue"/>
              <a:cs typeface="Helvetica Neue"/>
              <a:sym typeface="Helvetica Neue"/>
            </a:endParaRPr>
          </a:p>
          <a:p>
            <a:pPr marL="914400" lvl="1" indent="-330200" algn="l" rtl="0">
              <a:lnSpc>
                <a:spcPct val="150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 Approx. 20 hours to generate</a:t>
            </a:r>
            <a:endParaRPr sz="1600">
              <a:solidFill>
                <a:schemeClr val="dk1"/>
              </a:solidFill>
              <a:latin typeface="Helvetica Neue"/>
              <a:ea typeface="Helvetica Neue"/>
              <a:cs typeface="Helvetica Neue"/>
              <a:sym typeface="Helvetica Neue"/>
            </a:endParaRPr>
          </a:p>
          <a:p>
            <a:pPr marL="914400" lvl="1" indent="-330200" algn="l" rtl="0">
              <a:lnSpc>
                <a:spcPct val="150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128 × 96 × 128 voxels</a:t>
            </a:r>
            <a:endParaRPr sz="1600">
              <a:solidFill>
                <a:schemeClr val="dk1"/>
              </a:solidFill>
              <a:latin typeface="Helvetica Neue"/>
              <a:ea typeface="Helvetica Neue"/>
              <a:cs typeface="Helvetica Neue"/>
              <a:sym typeface="Helvetica Neue"/>
            </a:endParaRPr>
          </a:p>
          <a:p>
            <a:pPr marL="914400" lvl="1" indent="-330200" algn="l" rtl="0">
              <a:lnSpc>
                <a:spcPct val="150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1.95 x 1.95 x 1.5 mm</a:t>
            </a:r>
            <a:endParaRPr sz="1600">
              <a:solidFill>
                <a:schemeClr val="dk1"/>
              </a:solidFill>
              <a:latin typeface="Helvetica Neue"/>
              <a:ea typeface="Helvetica Neue"/>
              <a:cs typeface="Helvetica Neue"/>
              <a:sym typeface="Helvetica Neue"/>
            </a:endParaRPr>
          </a:p>
          <a:p>
            <a:pPr marL="457200" lvl="0" indent="-330200" algn="l" rtl="0">
              <a:lnSpc>
                <a:spcPct val="150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Clinically realistic, expected treatment deviations:</a:t>
            </a:r>
            <a:endParaRPr sz="1600">
              <a:solidFill>
                <a:schemeClr val="dk1"/>
              </a:solidFill>
              <a:latin typeface="Helvetica Neue"/>
              <a:ea typeface="Helvetica Neue"/>
              <a:cs typeface="Helvetica Neue"/>
              <a:sym typeface="Helvetica Neue"/>
            </a:endParaRPr>
          </a:p>
          <a:p>
            <a:pPr marL="914400" lvl="1" indent="-330200" algn="l" rtl="0">
              <a:lnSpc>
                <a:spcPct val="150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Patient positioning</a:t>
            </a:r>
            <a:endParaRPr sz="1600">
              <a:solidFill>
                <a:schemeClr val="dk1"/>
              </a:solidFill>
              <a:latin typeface="Helvetica Neue"/>
              <a:ea typeface="Helvetica Neue"/>
              <a:cs typeface="Helvetica Neue"/>
              <a:sym typeface="Helvetica Neue"/>
            </a:endParaRPr>
          </a:p>
          <a:p>
            <a:pPr marL="914400" lvl="1" indent="-330200" algn="l" rtl="0">
              <a:lnSpc>
                <a:spcPct val="150000"/>
              </a:lnSpc>
              <a:spcBef>
                <a:spcPts val="0"/>
              </a:spcBef>
              <a:spcAft>
                <a:spcPts val="0"/>
              </a:spcAft>
              <a:buClr>
                <a:schemeClr val="dk1"/>
              </a:buClr>
              <a:buSzPts val="1600"/>
              <a:buFont typeface="Helvetica Neue"/>
              <a:buChar char="○"/>
            </a:pPr>
            <a:r>
              <a:rPr lang="es" sz="1600">
                <a:solidFill>
                  <a:schemeClr val="dk1"/>
                </a:solidFill>
                <a:latin typeface="Helvetica Neue"/>
                <a:ea typeface="Helvetica Neue"/>
                <a:cs typeface="Helvetica Neue"/>
                <a:sym typeface="Helvetica Neue"/>
              </a:rPr>
              <a:t>Physical parameters</a:t>
            </a:r>
            <a:endParaRPr sz="1600">
              <a:solidFill>
                <a:schemeClr val="dk1"/>
              </a:solidFill>
              <a:latin typeface="Helvetica Neue"/>
              <a:ea typeface="Helvetica Neue"/>
              <a:cs typeface="Helvetica Neue"/>
              <a:sym typeface="Helvetica Neue"/>
            </a:endParaRPr>
          </a:p>
        </p:txBody>
      </p:sp>
      <p:pic>
        <p:nvPicPr>
          <p:cNvPr id="123" name="Google Shape;123;p17"/>
          <p:cNvPicPr preferRelativeResize="0"/>
          <p:nvPr/>
        </p:nvPicPr>
        <p:blipFill>
          <a:blip r:embed="rId3">
            <a:alphaModFix/>
          </a:blip>
          <a:stretch>
            <a:fillRect/>
          </a:stretch>
        </p:blipFill>
        <p:spPr>
          <a:xfrm>
            <a:off x="6214675" y="4344876"/>
            <a:ext cx="2020129" cy="618300"/>
          </a:xfrm>
          <a:prstGeom prst="rect">
            <a:avLst/>
          </a:prstGeom>
          <a:noFill/>
          <a:ln>
            <a:noFill/>
          </a:ln>
        </p:spPr>
      </p:pic>
      <p:pic>
        <p:nvPicPr>
          <p:cNvPr id="124" name="Google Shape;124;p17"/>
          <p:cNvPicPr preferRelativeResize="0"/>
          <p:nvPr/>
        </p:nvPicPr>
        <p:blipFill>
          <a:blip r:embed="rId4">
            <a:alphaModFix/>
          </a:blip>
          <a:stretch>
            <a:fillRect/>
          </a:stretch>
        </p:blipFill>
        <p:spPr>
          <a:xfrm>
            <a:off x="5123300" y="131900"/>
            <a:ext cx="3649501" cy="4212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18"/>
          <p:cNvPicPr preferRelativeResize="0"/>
          <p:nvPr/>
        </p:nvPicPr>
        <p:blipFill>
          <a:blip r:embed="rId3">
            <a:alphaModFix/>
          </a:blip>
          <a:stretch>
            <a:fillRect/>
          </a:stretch>
        </p:blipFill>
        <p:spPr>
          <a:xfrm>
            <a:off x="669975" y="746650"/>
            <a:ext cx="7379948" cy="4216075"/>
          </a:xfrm>
          <a:prstGeom prst="rect">
            <a:avLst/>
          </a:prstGeom>
          <a:noFill/>
          <a:ln>
            <a:noFill/>
          </a:ln>
        </p:spPr>
      </p:pic>
      <p:cxnSp>
        <p:nvCxnSpPr>
          <p:cNvPr id="130" name="Google Shape;130;p18"/>
          <p:cNvCxnSpPr/>
          <p:nvPr/>
        </p:nvCxnSpPr>
        <p:spPr>
          <a:xfrm>
            <a:off x="9637025" y="561825"/>
            <a:ext cx="130800" cy="0"/>
          </a:xfrm>
          <a:prstGeom prst="straightConnector1">
            <a:avLst/>
          </a:prstGeom>
          <a:noFill/>
          <a:ln w="9525" cap="flat" cmpd="sng">
            <a:solidFill>
              <a:schemeClr val="dk2"/>
            </a:solidFill>
            <a:prstDash val="solid"/>
            <a:round/>
            <a:headEnd type="none" w="med" len="med"/>
            <a:tailEnd type="none" w="med" len="med"/>
          </a:ln>
        </p:spPr>
      </p:cxnSp>
      <p:pic>
        <p:nvPicPr>
          <p:cNvPr id="131" name="Google Shape;131;p18"/>
          <p:cNvPicPr preferRelativeResize="0"/>
          <p:nvPr/>
        </p:nvPicPr>
        <p:blipFill>
          <a:blip r:embed="rId4">
            <a:alphaModFix/>
          </a:blip>
          <a:stretch>
            <a:fillRect/>
          </a:stretch>
        </p:blipFill>
        <p:spPr>
          <a:xfrm>
            <a:off x="3767700" y="4098321"/>
            <a:ext cx="4282226" cy="984875"/>
          </a:xfrm>
          <a:prstGeom prst="rect">
            <a:avLst/>
          </a:prstGeom>
          <a:noFill/>
          <a:ln>
            <a:noFill/>
          </a:ln>
        </p:spPr>
      </p:pic>
      <p:sp>
        <p:nvSpPr>
          <p:cNvPr id="132" name="Google Shape;132;p18"/>
          <p:cNvSpPr txBox="1"/>
          <p:nvPr/>
        </p:nvSpPr>
        <p:spPr>
          <a:xfrm>
            <a:off x="710200" y="192375"/>
            <a:ext cx="64851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2300" b="1">
                <a:solidFill>
                  <a:schemeClr val="dk1"/>
                </a:solidFill>
                <a:latin typeface="Helvetica Neue"/>
                <a:ea typeface="Helvetica Neue"/>
                <a:cs typeface="Helvetica Neue"/>
                <a:sym typeface="Helvetica Neue"/>
              </a:rPr>
              <a:t>Deep Learning Architecture and Training:</a:t>
            </a:r>
            <a:endParaRPr sz="2400" b="1">
              <a:solidFill>
                <a:schemeClr val="dk1"/>
              </a:solidFill>
              <a:latin typeface="Helvetica Neue"/>
              <a:ea typeface="Helvetica Neue"/>
              <a:cs typeface="Helvetica Neue"/>
              <a:sym typeface="Helvetica Neue"/>
            </a:endParaRPr>
          </a:p>
        </p:txBody>
      </p:sp>
      <p:pic>
        <p:nvPicPr>
          <p:cNvPr id="133" name="Google Shape;133;p18"/>
          <p:cNvPicPr preferRelativeResize="0"/>
          <p:nvPr/>
        </p:nvPicPr>
        <p:blipFill rotWithShape="1">
          <a:blip r:embed="rId4">
            <a:alphaModFix/>
          </a:blip>
          <a:srcRect l="74555" t="27546" r="16945" b="25277"/>
          <a:stretch/>
        </p:blipFill>
        <p:spPr>
          <a:xfrm>
            <a:off x="7644725" y="3259750"/>
            <a:ext cx="363949" cy="464625"/>
          </a:xfrm>
          <a:prstGeom prst="rect">
            <a:avLst/>
          </a:prstGeom>
          <a:noFill/>
          <a:ln>
            <a:noFill/>
          </a:ln>
        </p:spPr>
      </p:pic>
      <p:pic>
        <p:nvPicPr>
          <p:cNvPr id="134" name="Google Shape;134;p18"/>
          <p:cNvPicPr preferRelativeResize="0"/>
          <p:nvPr/>
        </p:nvPicPr>
        <p:blipFill rotWithShape="1">
          <a:blip r:embed="rId4">
            <a:alphaModFix/>
          </a:blip>
          <a:srcRect l="18012" t="20718" r="74573" b="30624"/>
          <a:stretch/>
        </p:blipFill>
        <p:spPr>
          <a:xfrm>
            <a:off x="8086125" y="1083675"/>
            <a:ext cx="266174" cy="401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cxnSp>
        <p:nvCxnSpPr>
          <p:cNvPr id="139" name="Google Shape;139;p19"/>
          <p:cNvCxnSpPr/>
          <p:nvPr/>
        </p:nvCxnSpPr>
        <p:spPr>
          <a:xfrm>
            <a:off x="9637025" y="561825"/>
            <a:ext cx="130800" cy="0"/>
          </a:xfrm>
          <a:prstGeom prst="straightConnector1">
            <a:avLst/>
          </a:prstGeom>
          <a:noFill/>
          <a:ln w="9525" cap="flat" cmpd="sng">
            <a:solidFill>
              <a:schemeClr val="dk2"/>
            </a:solidFill>
            <a:prstDash val="solid"/>
            <a:round/>
            <a:headEnd type="none" w="med" len="med"/>
            <a:tailEnd type="none" w="med" len="med"/>
          </a:ln>
        </p:spPr>
      </p:cxnSp>
      <p:sp>
        <p:nvSpPr>
          <p:cNvPr id="140" name="Google Shape;140;p19"/>
          <p:cNvSpPr txBox="1"/>
          <p:nvPr/>
        </p:nvSpPr>
        <p:spPr>
          <a:xfrm>
            <a:off x="548400" y="255725"/>
            <a:ext cx="8595600" cy="58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2300" b="1">
                <a:solidFill>
                  <a:schemeClr val="dk1"/>
                </a:solidFill>
                <a:latin typeface="Helvetica Neue"/>
                <a:ea typeface="Helvetica Neue"/>
                <a:cs typeface="Helvetica Neue"/>
                <a:sym typeface="Helvetica Neue"/>
              </a:rPr>
              <a:t>From clinically relevant treatment deviations…</a:t>
            </a:r>
            <a:endParaRPr sz="2300" b="1">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2300" b="1">
              <a:solidFill>
                <a:schemeClr val="dk1"/>
              </a:solidFill>
              <a:latin typeface="Helvetica Neue"/>
              <a:ea typeface="Helvetica Neue"/>
              <a:cs typeface="Helvetica Neue"/>
              <a:sym typeface="Helvetica Neue"/>
            </a:endParaRPr>
          </a:p>
        </p:txBody>
      </p:sp>
      <p:pic>
        <p:nvPicPr>
          <p:cNvPr id="141" name="Google Shape;141;p19"/>
          <p:cNvPicPr preferRelativeResize="0"/>
          <p:nvPr/>
        </p:nvPicPr>
        <p:blipFill rotWithShape="1">
          <a:blip r:embed="rId3">
            <a:alphaModFix/>
          </a:blip>
          <a:srcRect t="1826" r="97310"/>
          <a:stretch/>
        </p:blipFill>
        <p:spPr>
          <a:xfrm>
            <a:off x="2437925" y="742825"/>
            <a:ext cx="170373" cy="4457123"/>
          </a:xfrm>
          <a:prstGeom prst="rect">
            <a:avLst/>
          </a:prstGeom>
          <a:noFill/>
          <a:ln>
            <a:noFill/>
          </a:ln>
        </p:spPr>
      </p:pic>
      <p:pic>
        <p:nvPicPr>
          <p:cNvPr id="142" name="Google Shape;142;p19"/>
          <p:cNvPicPr preferRelativeResize="0"/>
          <p:nvPr/>
        </p:nvPicPr>
        <p:blipFill rotWithShape="1">
          <a:blip r:embed="rId4">
            <a:alphaModFix/>
          </a:blip>
          <a:srcRect l="21152" r="21007"/>
          <a:stretch/>
        </p:blipFill>
        <p:spPr>
          <a:xfrm>
            <a:off x="2672974" y="894088"/>
            <a:ext cx="3285427" cy="4071773"/>
          </a:xfrm>
          <a:prstGeom prst="rect">
            <a:avLst/>
          </a:prstGeom>
          <a:noFill/>
          <a:ln>
            <a:noFill/>
          </a:ln>
        </p:spPr>
      </p:pic>
      <p:sp>
        <p:nvSpPr>
          <p:cNvPr id="143" name="Google Shape;143;p19"/>
          <p:cNvSpPr/>
          <p:nvPr/>
        </p:nvSpPr>
        <p:spPr>
          <a:xfrm>
            <a:off x="5896550" y="894100"/>
            <a:ext cx="130800" cy="117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cxnSp>
        <p:nvCxnSpPr>
          <p:cNvPr id="148" name="Google Shape;148;p20"/>
          <p:cNvCxnSpPr/>
          <p:nvPr/>
        </p:nvCxnSpPr>
        <p:spPr>
          <a:xfrm>
            <a:off x="9637025" y="561825"/>
            <a:ext cx="130800" cy="0"/>
          </a:xfrm>
          <a:prstGeom prst="straightConnector1">
            <a:avLst/>
          </a:prstGeom>
          <a:noFill/>
          <a:ln w="9525" cap="flat" cmpd="sng">
            <a:solidFill>
              <a:schemeClr val="dk2"/>
            </a:solidFill>
            <a:prstDash val="solid"/>
            <a:round/>
            <a:headEnd type="none" w="med" len="med"/>
            <a:tailEnd type="none" w="med" len="med"/>
          </a:ln>
        </p:spPr>
      </p:cxnSp>
      <p:sp>
        <p:nvSpPr>
          <p:cNvPr id="149" name="Google Shape;149;p20"/>
          <p:cNvSpPr txBox="1"/>
          <p:nvPr/>
        </p:nvSpPr>
        <p:spPr>
          <a:xfrm>
            <a:off x="548400" y="255725"/>
            <a:ext cx="8595600" cy="5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2300" b="1">
                <a:solidFill>
                  <a:schemeClr val="dk1"/>
                </a:solidFill>
                <a:latin typeface="Helvetica Neue"/>
                <a:ea typeface="Helvetica Neue"/>
                <a:cs typeface="Helvetica Neue"/>
                <a:sym typeface="Helvetica Neue"/>
              </a:rPr>
              <a:t>To accurate dose deposition estimation from PET</a:t>
            </a:r>
            <a:endParaRPr sz="2300" b="1">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2300" b="1">
              <a:solidFill>
                <a:schemeClr val="dk1"/>
              </a:solidFill>
              <a:latin typeface="Helvetica Neue"/>
              <a:ea typeface="Helvetica Neue"/>
              <a:cs typeface="Helvetica Neue"/>
              <a:sym typeface="Helvetica Neue"/>
            </a:endParaRPr>
          </a:p>
        </p:txBody>
      </p:sp>
      <p:sp>
        <p:nvSpPr>
          <p:cNvPr id="150" name="Google Shape;150;p20"/>
          <p:cNvSpPr txBox="1"/>
          <p:nvPr/>
        </p:nvSpPr>
        <p:spPr>
          <a:xfrm>
            <a:off x="5963800" y="1278750"/>
            <a:ext cx="2994900" cy="12930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chemeClr val="dk1"/>
              </a:buClr>
              <a:buSzPts val="1800"/>
              <a:buFont typeface="Helvetica Neue"/>
              <a:buChar char="●"/>
            </a:pPr>
            <a:r>
              <a:rPr lang="es" sz="1800">
                <a:solidFill>
                  <a:schemeClr val="dk1"/>
                </a:solidFill>
                <a:latin typeface="Helvetica Neue"/>
                <a:ea typeface="Helvetica Neue"/>
                <a:cs typeface="Helvetica Neue"/>
                <a:sym typeface="Helvetica Neue"/>
              </a:rPr>
              <a:t>Model training in </a:t>
            </a:r>
            <a:endParaRPr sz="1800">
              <a:solidFill>
                <a:schemeClr val="dk1"/>
              </a:solidFill>
              <a:latin typeface="Helvetica Neue"/>
              <a:ea typeface="Helvetica Neue"/>
              <a:cs typeface="Helvetica Neue"/>
              <a:sym typeface="Helvetica Neue"/>
            </a:endParaRPr>
          </a:p>
          <a:p>
            <a:pPr marL="457200" lvl="0" indent="0" algn="l" rtl="0">
              <a:lnSpc>
                <a:spcPct val="150000"/>
              </a:lnSpc>
              <a:spcBef>
                <a:spcPts val="0"/>
              </a:spcBef>
              <a:spcAft>
                <a:spcPts val="0"/>
              </a:spcAft>
              <a:buNone/>
            </a:pPr>
            <a:r>
              <a:rPr lang="es" sz="1800">
                <a:solidFill>
                  <a:schemeClr val="dk1"/>
                </a:solidFill>
                <a:latin typeface="Helvetica Neue"/>
                <a:ea typeface="Helvetica Neue"/>
                <a:cs typeface="Helvetica Neue"/>
                <a:sym typeface="Helvetica Neue"/>
              </a:rPr>
              <a:t>2 hours (500 epochs)</a:t>
            </a:r>
            <a:endParaRPr sz="1800">
              <a:solidFill>
                <a:schemeClr val="dk1"/>
              </a:solidFill>
              <a:latin typeface="Helvetica Neue"/>
              <a:ea typeface="Helvetica Neue"/>
              <a:cs typeface="Helvetica Neue"/>
              <a:sym typeface="Helvetica Neue"/>
            </a:endParaRPr>
          </a:p>
          <a:p>
            <a:pPr marL="457200" lvl="0" indent="-342900" algn="l" rtl="0">
              <a:lnSpc>
                <a:spcPct val="150000"/>
              </a:lnSpc>
              <a:spcBef>
                <a:spcPts val="0"/>
              </a:spcBef>
              <a:spcAft>
                <a:spcPts val="0"/>
              </a:spcAft>
              <a:buClr>
                <a:schemeClr val="dk1"/>
              </a:buClr>
              <a:buSzPts val="1800"/>
              <a:buFont typeface="Helvetica Neue"/>
              <a:buChar char="●"/>
            </a:pPr>
            <a:r>
              <a:rPr lang="es" sz="1800">
                <a:solidFill>
                  <a:schemeClr val="dk1"/>
                </a:solidFill>
                <a:latin typeface="Helvetica Neue"/>
                <a:ea typeface="Helvetica Neue"/>
                <a:cs typeface="Helvetica Neue"/>
                <a:sym typeface="Helvetica Neue"/>
              </a:rPr>
              <a:t>Inference in 30ms</a:t>
            </a:r>
            <a:endParaRPr sz="1800">
              <a:solidFill>
                <a:schemeClr val="dk1"/>
              </a:solidFill>
              <a:latin typeface="Helvetica Neue"/>
              <a:ea typeface="Helvetica Neue"/>
              <a:cs typeface="Helvetica Neue"/>
              <a:sym typeface="Helvetica Neue"/>
            </a:endParaRPr>
          </a:p>
        </p:txBody>
      </p:sp>
      <p:pic>
        <p:nvPicPr>
          <p:cNvPr id="151" name="Google Shape;151;p20"/>
          <p:cNvPicPr preferRelativeResize="0"/>
          <p:nvPr/>
        </p:nvPicPr>
        <p:blipFill rotWithShape="1">
          <a:blip r:embed="rId3">
            <a:alphaModFix/>
          </a:blip>
          <a:srcRect r="20704"/>
          <a:stretch/>
        </p:blipFill>
        <p:spPr>
          <a:xfrm>
            <a:off x="1054000" y="898050"/>
            <a:ext cx="4504274" cy="4071773"/>
          </a:xfrm>
          <a:prstGeom prst="rect">
            <a:avLst/>
          </a:prstGeom>
          <a:noFill/>
          <a:ln>
            <a:noFill/>
          </a:ln>
        </p:spPr>
      </p:pic>
      <p:sp>
        <p:nvSpPr>
          <p:cNvPr id="152" name="Google Shape;152;p20"/>
          <p:cNvSpPr/>
          <p:nvPr/>
        </p:nvSpPr>
        <p:spPr>
          <a:xfrm>
            <a:off x="5477600" y="925600"/>
            <a:ext cx="130800" cy="1170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cxnSp>
        <p:nvCxnSpPr>
          <p:cNvPr id="157" name="Google Shape;157;p21"/>
          <p:cNvCxnSpPr/>
          <p:nvPr/>
        </p:nvCxnSpPr>
        <p:spPr>
          <a:xfrm>
            <a:off x="9637025" y="561825"/>
            <a:ext cx="130800" cy="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21"/>
          <p:cNvSpPr txBox="1"/>
          <p:nvPr/>
        </p:nvSpPr>
        <p:spPr>
          <a:xfrm>
            <a:off x="451925" y="306225"/>
            <a:ext cx="8595600" cy="5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300" b="1">
                <a:solidFill>
                  <a:schemeClr val="dk1"/>
                </a:solidFill>
                <a:latin typeface="Helvetica Neue"/>
                <a:ea typeface="Helvetica Neue"/>
                <a:cs typeface="Helvetica Neue"/>
                <a:sym typeface="Helvetica Neue"/>
              </a:rPr>
              <a:t>Set-up error detection with submillimetric accuracy</a:t>
            </a:r>
            <a:endParaRPr sz="2300" b="1">
              <a:solidFill>
                <a:schemeClr val="dk1"/>
              </a:solidFill>
              <a:latin typeface="Helvetica Neue"/>
              <a:ea typeface="Helvetica Neue"/>
              <a:cs typeface="Helvetica Neue"/>
              <a:sym typeface="Helvetica Neue"/>
            </a:endParaRPr>
          </a:p>
        </p:txBody>
      </p:sp>
      <p:sp>
        <p:nvSpPr>
          <p:cNvPr id="159" name="Google Shape;159;p21"/>
          <p:cNvSpPr txBox="1"/>
          <p:nvPr/>
        </p:nvSpPr>
        <p:spPr>
          <a:xfrm>
            <a:off x="451925" y="2971900"/>
            <a:ext cx="3432000" cy="51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b="1">
                <a:solidFill>
                  <a:schemeClr val="dk1"/>
                </a:solidFill>
                <a:latin typeface="Helvetica Neue"/>
                <a:ea typeface="Helvetica Neue"/>
                <a:cs typeface="Helvetica Neue"/>
                <a:sym typeface="Helvetica Neue"/>
              </a:rPr>
              <a:t>If Deviation-Predicting Branch starts at bottleneck:</a:t>
            </a:r>
            <a:endParaRPr sz="1600" b="1">
              <a:solidFill>
                <a:schemeClr val="dk1"/>
              </a:solidFill>
              <a:latin typeface="Helvetica Neue"/>
              <a:ea typeface="Helvetica Neue"/>
              <a:cs typeface="Helvetica Neue"/>
              <a:sym typeface="Helvetica Neue"/>
            </a:endParaRPr>
          </a:p>
        </p:txBody>
      </p:sp>
      <p:sp>
        <p:nvSpPr>
          <p:cNvPr id="160" name="Google Shape;160;p21"/>
          <p:cNvSpPr txBox="1"/>
          <p:nvPr/>
        </p:nvSpPr>
        <p:spPr>
          <a:xfrm>
            <a:off x="562550" y="1274575"/>
            <a:ext cx="3647100" cy="153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600"/>
              <a:t>|Δx</a:t>
            </a:r>
            <a:r>
              <a:rPr lang="es" sz="1600" baseline="-25000"/>
              <a:t>estimated</a:t>
            </a:r>
            <a:r>
              <a:rPr lang="es" sz="1600"/>
              <a:t> - Δx</a:t>
            </a:r>
            <a:r>
              <a:rPr lang="es" sz="1600" baseline="-25000">
                <a:solidFill>
                  <a:schemeClr val="dk1"/>
                </a:solidFill>
              </a:rPr>
              <a:t>actual</a:t>
            </a:r>
            <a:r>
              <a:rPr lang="es" sz="1600"/>
              <a:t>| = 0.07 ± 0.11 mm</a:t>
            </a:r>
            <a:endParaRPr sz="1600"/>
          </a:p>
          <a:p>
            <a:pPr marL="0" lvl="0" indent="0" algn="l" rtl="0">
              <a:lnSpc>
                <a:spcPct val="150000"/>
              </a:lnSpc>
              <a:spcBef>
                <a:spcPts val="0"/>
              </a:spcBef>
              <a:spcAft>
                <a:spcPts val="0"/>
              </a:spcAft>
              <a:buNone/>
            </a:pPr>
            <a:r>
              <a:rPr lang="es" sz="1600"/>
              <a:t>|Δy</a:t>
            </a:r>
            <a:r>
              <a:rPr lang="es" sz="1600" baseline="-25000">
                <a:solidFill>
                  <a:schemeClr val="dk1"/>
                </a:solidFill>
              </a:rPr>
              <a:t>estimated</a:t>
            </a:r>
            <a:r>
              <a:rPr lang="es" sz="1600"/>
              <a:t> - Δy</a:t>
            </a:r>
            <a:r>
              <a:rPr lang="es" sz="1600" baseline="-25000">
                <a:solidFill>
                  <a:schemeClr val="dk1"/>
                </a:solidFill>
              </a:rPr>
              <a:t>actual</a:t>
            </a:r>
            <a:r>
              <a:rPr lang="es" sz="1600"/>
              <a:t>| = 0.03 ± 0.04 mm</a:t>
            </a:r>
            <a:endParaRPr sz="1600"/>
          </a:p>
          <a:p>
            <a:pPr marL="0" lvl="0" indent="0" algn="l" rtl="0">
              <a:lnSpc>
                <a:spcPct val="150000"/>
              </a:lnSpc>
              <a:spcBef>
                <a:spcPts val="0"/>
              </a:spcBef>
              <a:spcAft>
                <a:spcPts val="0"/>
              </a:spcAft>
              <a:buNone/>
            </a:pPr>
            <a:r>
              <a:rPr lang="es" sz="1600"/>
              <a:t>|Δθ</a:t>
            </a:r>
            <a:r>
              <a:rPr lang="es" sz="1600" baseline="-25000">
                <a:solidFill>
                  <a:schemeClr val="dk1"/>
                </a:solidFill>
              </a:rPr>
              <a:t>estimated</a:t>
            </a:r>
            <a:r>
              <a:rPr lang="es" sz="1600"/>
              <a:t> - Δ</a:t>
            </a:r>
            <a:r>
              <a:rPr lang="es" sz="1600">
                <a:solidFill>
                  <a:schemeClr val="dk1"/>
                </a:solidFill>
              </a:rPr>
              <a:t>θ</a:t>
            </a:r>
            <a:r>
              <a:rPr lang="es" sz="1600" baseline="-25000">
                <a:solidFill>
                  <a:schemeClr val="dk1"/>
                </a:solidFill>
              </a:rPr>
              <a:t>actual</a:t>
            </a:r>
            <a:r>
              <a:rPr lang="es" sz="1600"/>
              <a:t>| = 0.08 ± 0.10 º</a:t>
            </a:r>
            <a:endParaRPr sz="1600"/>
          </a:p>
          <a:p>
            <a:pPr marL="0" lvl="0" indent="0" algn="l" rtl="0">
              <a:spcBef>
                <a:spcPts val="0"/>
              </a:spcBef>
              <a:spcAft>
                <a:spcPts val="0"/>
              </a:spcAft>
              <a:buNone/>
            </a:pPr>
            <a:endParaRPr sz="1600"/>
          </a:p>
        </p:txBody>
      </p:sp>
      <p:sp>
        <p:nvSpPr>
          <p:cNvPr id="161" name="Google Shape;161;p21"/>
          <p:cNvSpPr txBox="1"/>
          <p:nvPr/>
        </p:nvSpPr>
        <p:spPr>
          <a:xfrm>
            <a:off x="562550" y="3732050"/>
            <a:ext cx="3647100" cy="153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s" sz="1600"/>
              <a:t>|Δx</a:t>
            </a:r>
            <a:r>
              <a:rPr lang="es" sz="1600" baseline="-25000"/>
              <a:t>estimated</a:t>
            </a:r>
            <a:r>
              <a:rPr lang="es" sz="1600"/>
              <a:t> - Δx</a:t>
            </a:r>
            <a:r>
              <a:rPr lang="es" sz="1600" baseline="-25000">
                <a:solidFill>
                  <a:schemeClr val="dk1"/>
                </a:solidFill>
              </a:rPr>
              <a:t>actual</a:t>
            </a:r>
            <a:r>
              <a:rPr lang="es" sz="1600"/>
              <a:t>| = 0.08 ± 0.14 mm</a:t>
            </a:r>
            <a:endParaRPr sz="1600"/>
          </a:p>
          <a:p>
            <a:pPr marL="0" lvl="0" indent="0" algn="l" rtl="0">
              <a:lnSpc>
                <a:spcPct val="150000"/>
              </a:lnSpc>
              <a:spcBef>
                <a:spcPts val="0"/>
              </a:spcBef>
              <a:spcAft>
                <a:spcPts val="0"/>
              </a:spcAft>
              <a:buNone/>
            </a:pPr>
            <a:r>
              <a:rPr lang="es" sz="1600"/>
              <a:t>|Δy</a:t>
            </a:r>
            <a:r>
              <a:rPr lang="es" sz="1600" baseline="-25000">
                <a:solidFill>
                  <a:schemeClr val="dk1"/>
                </a:solidFill>
              </a:rPr>
              <a:t>estimated</a:t>
            </a:r>
            <a:r>
              <a:rPr lang="es" sz="1600"/>
              <a:t> - Δy</a:t>
            </a:r>
            <a:r>
              <a:rPr lang="es" sz="1600" baseline="-25000">
                <a:solidFill>
                  <a:schemeClr val="dk1"/>
                </a:solidFill>
              </a:rPr>
              <a:t>actual</a:t>
            </a:r>
            <a:r>
              <a:rPr lang="es" sz="1600"/>
              <a:t>| = 0.05 ± 0.04 mm</a:t>
            </a:r>
            <a:endParaRPr sz="1600"/>
          </a:p>
          <a:p>
            <a:pPr marL="0" lvl="0" indent="0" algn="l" rtl="0">
              <a:lnSpc>
                <a:spcPct val="150000"/>
              </a:lnSpc>
              <a:spcBef>
                <a:spcPts val="0"/>
              </a:spcBef>
              <a:spcAft>
                <a:spcPts val="0"/>
              </a:spcAft>
              <a:buNone/>
            </a:pPr>
            <a:r>
              <a:rPr lang="es" sz="1600"/>
              <a:t>|Δθ</a:t>
            </a:r>
            <a:r>
              <a:rPr lang="es" sz="1600" baseline="-25000">
                <a:solidFill>
                  <a:schemeClr val="dk1"/>
                </a:solidFill>
              </a:rPr>
              <a:t>estimated</a:t>
            </a:r>
            <a:r>
              <a:rPr lang="es" sz="1600"/>
              <a:t> - Δ</a:t>
            </a:r>
            <a:r>
              <a:rPr lang="es" sz="1600">
                <a:solidFill>
                  <a:schemeClr val="dk1"/>
                </a:solidFill>
              </a:rPr>
              <a:t>θ</a:t>
            </a:r>
            <a:r>
              <a:rPr lang="es" sz="1600" baseline="-25000">
                <a:solidFill>
                  <a:schemeClr val="dk1"/>
                </a:solidFill>
              </a:rPr>
              <a:t>actual</a:t>
            </a:r>
            <a:r>
              <a:rPr lang="es" sz="1600"/>
              <a:t>| = 0.10 ± 0.16 º</a:t>
            </a:r>
            <a:endParaRPr sz="1600"/>
          </a:p>
          <a:p>
            <a:pPr marL="0" lvl="0" indent="0" algn="l" rtl="0">
              <a:spcBef>
                <a:spcPts val="0"/>
              </a:spcBef>
              <a:spcAft>
                <a:spcPts val="0"/>
              </a:spcAft>
              <a:buNone/>
            </a:pPr>
            <a:endParaRPr sz="1600"/>
          </a:p>
        </p:txBody>
      </p:sp>
      <p:pic>
        <p:nvPicPr>
          <p:cNvPr id="162" name="Google Shape;162;p21"/>
          <p:cNvPicPr preferRelativeResize="0"/>
          <p:nvPr/>
        </p:nvPicPr>
        <p:blipFill>
          <a:blip r:embed="rId3">
            <a:alphaModFix/>
          </a:blip>
          <a:stretch>
            <a:fillRect/>
          </a:stretch>
        </p:blipFill>
        <p:spPr>
          <a:xfrm>
            <a:off x="6136800" y="3907238"/>
            <a:ext cx="2020129" cy="618300"/>
          </a:xfrm>
          <a:prstGeom prst="rect">
            <a:avLst/>
          </a:prstGeom>
          <a:noFill/>
          <a:ln>
            <a:noFill/>
          </a:ln>
        </p:spPr>
      </p:pic>
      <p:pic>
        <p:nvPicPr>
          <p:cNvPr id="163" name="Google Shape;163;p21"/>
          <p:cNvPicPr preferRelativeResize="0"/>
          <p:nvPr/>
        </p:nvPicPr>
        <p:blipFill>
          <a:blip r:embed="rId4">
            <a:alphaModFix/>
          </a:blip>
          <a:stretch>
            <a:fillRect/>
          </a:stretch>
        </p:blipFill>
        <p:spPr>
          <a:xfrm>
            <a:off x="4394402" y="3118555"/>
            <a:ext cx="1742402" cy="1985194"/>
          </a:xfrm>
          <a:prstGeom prst="rect">
            <a:avLst/>
          </a:prstGeom>
          <a:noFill/>
          <a:ln>
            <a:noFill/>
          </a:ln>
        </p:spPr>
      </p:pic>
      <p:sp>
        <p:nvSpPr>
          <p:cNvPr id="164" name="Google Shape;164;p21"/>
          <p:cNvSpPr/>
          <p:nvPr/>
        </p:nvSpPr>
        <p:spPr>
          <a:xfrm>
            <a:off x="5540688" y="4359156"/>
            <a:ext cx="596100" cy="744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pic>
        <p:nvPicPr>
          <p:cNvPr id="165" name="Google Shape;165;p21"/>
          <p:cNvPicPr preferRelativeResize="0"/>
          <p:nvPr/>
        </p:nvPicPr>
        <p:blipFill>
          <a:blip r:embed="rId5">
            <a:alphaModFix/>
          </a:blip>
          <a:stretch>
            <a:fillRect/>
          </a:stretch>
        </p:blipFill>
        <p:spPr>
          <a:xfrm>
            <a:off x="4434351" y="872925"/>
            <a:ext cx="4350273" cy="2610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1065</Words>
  <Application>Microsoft Office PowerPoint</Application>
  <PresentationFormat>On-screen Show (16:9)</PresentationFormat>
  <Paragraphs>101</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Helvetica Neue</vt:lpstr>
      <vt:lpstr>Helvetica Neue Light</vt:lpstr>
      <vt:lpstr>Arial</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material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PABLO CABRALES MIRO-GRANADA</cp:lastModifiedBy>
  <cp:revision>3</cp:revision>
  <dcterms:modified xsi:type="dcterms:W3CDTF">2024-06-19T09:01:23Z</dcterms:modified>
</cp:coreProperties>
</file>